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.xml" ContentType="application/inkml+xml"/>
  <Override PartName="/ppt/notesSlides/notesSlide17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  <p:sldMasterId id="2147483697" r:id="rId2"/>
    <p:sldMasterId id="2147483736" r:id="rId3"/>
  </p:sldMasterIdLst>
  <p:notesMasterIdLst>
    <p:notesMasterId r:id="rId79"/>
  </p:notesMasterIdLst>
  <p:handoutMasterIdLst>
    <p:handoutMasterId r:id="rId80"/>
  </p:handoutMasterIdLst>
  <p:sldIdLst>
    <p:sldId id="313" r:id="rId4"/>
    <p:sldId id="368" r:id="rId5"/>
    <p:sldId id="390" r:id="rId6"/>
    <p:sldId id="314" r:id="rId7"/>
    <p:sldId id="317" r:id="rId8"/>
    <p:sldId id="372" r:id="rId9"/>
    <p:sldId id="351" r:id="rId10"/>
    <p:sldId id="352" r:id="rId11"/>
    <p:sldId id="316" r:id="rId12"/>
    <p:sldId id="319" r:id="rId13"/>
    <p:sldId id="370" r:id="rId14"/>
    <p:sldId id="315" r:id="rId15"/>
    <p:sldId id="354" r:id="rId16"/>
    <p:sldId id="373" r:id="rId17"/>
    <p:sldId id="320" r:id="rId18"/>
    <p:sldId id="356" r:id="rId19"/>
    <p:sldId id="358" r:id="rId20"/>
    <p:sldId id="382" r:id="rId21"/>
    <p:sldId id="321" r:id="rId22"/>
    <p:sldId id="357" r:id="rId23"/>
    <p:sldId id="322" r:id="rId24"/>
    <p:sldId id="353" r:id="rId25"/>
    <p:sldId id="360" r:id="rId26"/>
    <p:sldId id="323" r:id="rId27"/>
    <p:sldId id="361" r:id="rId28"/>
    <p:sldId id="359" r:id="rId29"/>
    <p:sldId id="325" r:id="rId30"/>
    <p:sldId id="326" r:id="rId31"/>
    <p:sldId id="362" r:id="rId32"/>
    <p:sldId id="327" r:id="rId33"/>
    <p:sldId id="331" r:id="rId34"/>
    <p:sldId id="364" r:id="rId35"/>
    <p:sldId id="328" r:id="rId36"/>
    <p:sldId id="365" r:id="rId37"/>
    <p:sldId id="329" r:id="rId38"/>
    <p:sldId id="366" r:id="rId39"/>
    <p:sldId id="367" r:id="rId40"/>
    <p:sldId id="332" r:id="rId41"/>
    <p:sldId id="363" r:id="rId42"/>
    <p:sldId id="330" r:id="rId43"/>
    <p:sldId id="334" r:id="rId44"/>
    <p:sldId id="333" r:id="rId45"/>
    <p:sldId id="349" r:id="rId46"/>
    <p:sldId id="350" r:id="rId47"/>
    <p:sldId id="335" r:id="rId48"/>
    <p:sldId id="336" r:id="rId49"/>
    <p:sldId id="337" r:id="rId50"/>
    <p:sldId id="375" r:id="rId51"/>
    <p:sldId id="338" r:id="rId52"/>
    <p:sldId id="376" r:id="rId53"/>
    <p:sldId id="383" r:id="rId54"/>
    <p:sldId id="339" r:id="rId55"/>
    <p:sldId id="384" r:id="rId56"/>
    <p:sldId id="385" r:id="rId57"/>
    <p:sldId id="340" r:id="rId58"/>
    <p:sldId id="386" r:id="rId59"/>
    <p:sldId id="387" r:id="rId60"/>
    <p:sldId id="341" r:id="rId61"/>
    <p:sldId id="388" r:id="rId62"/>
    <p:sldId id="389" r:id="rId63"/>
    <p:sldId id="342" r:id="rId64"/>
    <p:sldId id="343" r:id="rId65"/>
    <p:sldId id="391" r:id="rId66"/>
    <p:sldId id="344" r:id="rId67"/>
    <p:sldId id="346" r:id="rId68"/>
    <p:sldId id="392" r:id="rId69"/>
    <p:sldId id="347" r:id="rId70"/>
    <p:sldId id="393" r:id="rId71"/>
    <p:sldId id="348" r:id="rId72"/>
    <p:sldId id="377" r:id="rId73"/>
    <p:sldId id="378" r:id="rId74"/>
    <p:sldId id="379" r:id="rId75"/>
    <p:sldId id="380" r:id="rId76"/>
    <p:sldId id="381" r:id="rId77"/>
    <p:sldId id="371" r:id="rId7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3C"/>
    <a:srgbClr val="59B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2" autoAdjust="0"/>
    <p:restoredTop sz="79728" autoAdjust="0"/>
  </p:normalViewPr>
  <p:slideViewPr>
    <p:cSldViewPr snapToGrid="0">
      <p:cViewPr>
        <p:scale>
          <a:sx n="75" d="100"/>
          <a:sy n="75" d="100"/>
        </p:scale>
        <p:origin x="1704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69721-F543-4A6C-BF9D-65D7CC540427}" type="datetimeFigureOut">
              <a:rPr lang="en-US" smtClean="0"/>
              <a:t>2/12/23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0168E-626C-4E60-93C0-A00D256094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6T21:11:49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1627 1 24575,'-9'0'0,"-1"0"0,2 0 0,-1 0 0,2 0 0,0 0 0,0 0 0,0 0 0,-3 0 0,0 0 0,1 0 0,2 0 0,-1 0 0,-2 0 0,-3 0 0,-1 0 0,-1 0 0,3 0 0,1 0 0,3 0 0,2 1 0,1 2 0,2 1 0,-2 1 0,0 0 0,-1 1 0,1-1 0,0 1 0,2-3 0,-2 0 0,-1 1 0,0 1 0,-1 2 0,-1-2 0,2 2 0,-2-2 0,3 0 0,0 0 0,0-2 0,2 1 0,-2-1 0,0 1 0,-2 1 0,-2-2 0,0 1 0,-1-1 0,-1 0 0,1 2 0,-2-1 0,0-1 0,-1 0 0,1-3 0,2 3 0,2 0 0,0 0 0,-1-2 0,0-1 0,-1 0 0,0 0 0,1 0 0,2 0 0,1 0 0,0 0 0,0 0 0,1 0 0,0 2 0,-1 1 0,0 0 0,-1-1 0,-1-2 0,-1 0 0,1 2 0,-1 1 0,0 1 0,-1 1 0,0-2 0,2 1 0,0 0 0,-1-2 0,-2 3 0,0-1 0,-2 2 0,0-1 0,1 0 0,1 1 0,1-1 0,2 1 0,1-4 0,1 1 0,1 0 0,0 0 0,0-1 0,0 0 0,0 0 0,0 1 0,-3-1 0,0 1 0,-2 0 0,-2 0 0,-2 0 0,0-3 0,0 0 0,2 0 0,1 2 0,-2 1 0,-1 0 0,-1 1 0,2-1 0,2 0 0,0 0 0,1-3 0,0 0 0,-1 0 0,1 0 0,-1 0 0,1 1 0,2 1 0,1 1 0,1-1 0,0 0 0,0-2 0,-1 0 0,0 0 0,-1 0 0,-1 0 0,-3 0 0,0 0 0,1 0 0,1 0 0,2 0 0,1 0 0,0 0 0,0 0 0,-1 2 0,-1 1 0,-1 0 0,-1-1 0,3 1 0,-1 0 0,1-1 0,0 0 0,2-2 0,0 0 0,-1 0 0,-1 0 0,-1 0 0,-4 0 0,-1 2 0,-3 1 0,1 0 0,2-1 0,-1-1 0,3-1 0,-1 0 0,-1 0 0,1 0 0,0 0 0,2 0 0,0 0 0,2 0 0,-1 2 0,-3 1 0,-1 2 0,-3 1 0,-2 0 0,-1 2 0,0 0 0,3 0 0,4-4 0,4-1 0,2-3 0,1 0 0,-1 0 0,1 0 0,0 0 0,0 0 0,4 0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6T21:12:13.5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6T21:12:14.2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6T21:12:17.0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2326A-4C88-4AFB-AA5B-5919D81DFF5B}" type="datetimeFigureOut">
              <a:rPr lang="en-US" smtClean="0"/>
              <a:t>2/12/23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3AB32-59DF-41F1-9618-EDFBF50496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400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805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14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83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548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959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832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361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679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438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190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888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059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239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19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7644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875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6957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8296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1004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2482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6160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6326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4819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5203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583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4693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0730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6935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8297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984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5107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6526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5275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3271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1002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8518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9282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909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4037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57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3559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349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9745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4509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2154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5572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82378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7517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2297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330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15143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5619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445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110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9776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65036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717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47490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25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4020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566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33BB43-2555-30E6-75A2-ABFE10BD40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534" t="15580"/>
          <a:stretch/>
        </p:blipFill>
        <p:spPr>
          <a:xfrm>
            <a:off x="0" y="0"/>
            <a:ext cx="7650479" cy="42197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>
            <a:off x="4886925" y="75353"/>
            <a:ext cx="7200899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076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744756-24D5-80C6-C9CB-A3B51256EC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13FE75-1189-D179-5ECD-2AAFB711EE01}"/>
              </a:ext>
            </a:extLst>
          </p:cNvPr>
          <p:cNvSpPr/>
          <p:nvPr userDrawn="1"/>
        </p:nvSpPr>
        <p:spPr>
          <a:xfrm>
            <a:off x="81023" y="3195588"/>
            <a:ext cx="12037671" cy="356402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2FEA97-CB09-DF54-C201-E257362C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04" y="3428999"/>
            <a:ext cx="10515600" cy="2073918"/>
          </a:xfrm>
        </p:spPr>
        <p:txBody>
          <a:bodyPr anchor="b">
            <a:no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3D08D-8B0C-1F12-CBDE-03451F033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104" y="5711951"/>
            <a:ext cx="10515600" cy="1047666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E155F3D-E488-6920-57C2-6758D3C2AC85}"/>
              </a:ext>
            </a:extLst>
          </p:cNvPr>
          <p:cNvCxnSpPr>
            <a:cxnSpLocks/>
          </p:cNvCxnSpPr>
          <p:nvPr userDrawn="1"/>
        </p:nvCxnSpPr>
        <p:spPr>
          <a:xfrm>
            <a:off x="716104" y="5567423"/>
            <a:ext cx="105156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6616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744756-24D5-80C6-C9CB-A3B51256EC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13FE75-1189-D179-5ECD-2AAFB711EE01}"/>
              </a:ext>
            </a:extLst>
          </p:cNvPr>
          <p:cNvSpPr/>
          <p:nvPr userDrawn="1"/>
        </p:nvSpPr>
        <p:spPr>
          <a:xfrm>
            <a:off x="81023" y="3497344"/>
            <a:ext cx="12037671" cy="3262272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3D08D-8B0C-1F12-CBDE-03451F033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522" y="1260023"/>
            <a:ext cx="10515600" cy="1047666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1218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5" y="300941"/>
            <a:ext cx="11821610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accent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4300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0FD820-049E-6C9B-E972-BC4DDF9AB5E9}"/>
              </a:ext>
            </a:extLst>
          </p:cNvPr>
          <p:cNvSpPr/>
          <p:nvPr userDrawn="1"/>
        </p:nvSpPr>
        <p:spPr>
          <a:xfrm>
            <a:off x="104173" y="104172"/>
            <a:ext cx="11763732" cy="66554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245" y="300941"/>
            <a:ext cx="7430942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accent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2074179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9630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0FD820-049E-6C9B-E972-BC4DDF9AB5E9}"/>
              </a:ext>
            </a:extLst>
          </p:cNvPr>
          <p:cNvSpPr/>
          <p:nvPr userDrawn="1"/>
        </p:nvSpPr>
        <p:spPr>
          <a:xfrm>
            <a:off x="104172" y="104172"/>
            <a:ext cx="12087827" cy="66554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245" y="300941"/>
            <a:ext cx="7430942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accent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2074179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89479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0FD820-049E-6C9B-E972-BC4DDF9AB5E9}"/>
              </a:ext>
            </a:extLst>
          </p:cNvPr>
          <p:cNvSpPr/>
          <p:nvPr userDrawn="1"/>
        </p:nvSpPr>
        <p:spPr>
          <a:xfrm flipH="1">
            <a:off x="0" y="104172"/>
            <a:ext cx="12087830" cy="66554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653" y="300941"/>
            <a:ext cx="10787604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tx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652" y="1565415"/>
            <a:ext cx="8692591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2184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>
            <a:off x="9039827" y="75353"/>
            <a:ext cx="3059571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80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 flipH="1">
            <a:off x="104169" y="75353"/>
            <a:ext cx="3059571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9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>
            <a:off x="10833904" y="75353"/>
            <a:ext cx="1265494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69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 flipH="1">
            <a:off x="92597" y="75353"/>
            <a:ext cx="1265494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080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062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33BB43-2555-30E6-75A2-ABFE10BD40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534" t="15580"/>
          <a:stretch/>
        </p:blipFill>
        <p:spPr>
          <a:xfrm>
            <a:off x="0" y="0"/>
            <a:ext cx="7650479" cy="42197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>
            <a:off x="4886925" y="75353"/>
            <a:ext cx="7200899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769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744756-24D5-80C6-C9CB-A3B51256EC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13FE75-1189-D179-5ECD-2AAFB711EE01}"/>
              </a:ext>
            </a:extLst>
          </p:cNvPr>
          <p:cNvSpPr/>
          <p:nvPr userDrawn="1"/>
        </p:nvSpPr>
        <p:spPr>
          <a:xfrm>
            <a:off x="81023" y="3195588"/>
            <a:ext cx="12037671" cy="356402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2FEA97-CB09-DF54-C201-E257362C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04" y="3428999"/>
            <a:ext cx="10515600" cy="2073918"/>
          </a:xfrm>
        </p:spPr>
        <p:txBody>
          <a:bodyPr anchor="b">
            <a:no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3D08D-8B0C-1F12-CBDE-03451F033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104" y="5711951"/>
            <a:ext cx="10515600" cy="1047666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E155F3D-E488-6920-57C2-6758D3C2AC85}"/>
              </a:ext>
            </a:extLst>
          </p:cNvPr>
          <p:cNvCxnSpPr>
            <a:cxnSpLocks/>
          </p:cNvCxnSpPr>
          <p:nvPr userDrawn="1"/>
        </p:nvCxnSpPr>
        <p:spPr>
          <a:xfrm>
            <a:off x="716104" y="5567423"/>
            <a:ext cx="105156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43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744756-24D5-80C6-C9CB-A3B51256EC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13FE75-1189-D179-5ECD-2AAFB711EE01}"/>
              </a:ext>
            </a:extLst>
          </p:cNvPr>
          <p:cNvSpPr/>
          <p:nvPr userDrawn="1"/>
        </p:nvSpPr>
        <p:spPr>
          <a:xfrm>
            <a:off x="81023" y="3497344"/>
            <a:ext cx="12037671" cy="3262272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3D08D-8B0C-1F12-CBDE-03451F033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522" y="1260023"/>
            <a:ext cx="10515600" cy="1047666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904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5" y="300941"/>
            <a:ext cx="11821610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accent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92334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0FD820-049E-6C9B-E972-BC4DDF9AB5E9}"/>
              </a:ext>
            </a:extLst>
          </p:cNvPr>
          <p:cNvSpPr/>
          <p:nvPr userDrawn="1"/>
        </p:nvSpPr>
        <p:spPr>
          <a:xfrm>
            <a:off x="104173" y="104172"/>
            <a:ext cx="11763732" cy="66554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245" y="300941"/>
            <a:ext cx="7430942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accent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2074179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99384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0FD820-049E-6C9B-E972-BC4DDF9AB5E9}"/>
              </a:ext>
            </a:extLst>
          </p:cNvPr>
          <p:cNvSpPr/>
          <p:nvPr userDrawn="1"/>
        </p:nvSpPr>
        <p:spPr>
          <a:xfrm>
            <a:off x="104172" y="104172"/>
            <a:ext cx="12087827" cy="66554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245" y="300941"/>
            <a:ext cx="7430942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accent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2074179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6220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0FD820-049E-6C9B-E972-BC4DDF9AB5E9}"/>
              </a:ext>
            </a:extLst>
          </p:cNvPr>
          <p:cNvSpPr/>
          <p:nvPr userDrawn="1"/>
        </p:nvSpPr>
        <p:spPr>
          <a:xfrm flipH="1">
            <a:off x="0" y="104172"/>
            <a:ext cx="12087830" cy="66554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653" y="300941"/>
            <a:ext cx="10787604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tx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652" y="1565415"/>
            <a:ext cx="8692591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0232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>
            <a:off x="9039827" y="75353"/>
            <a:ext cx="3059571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3806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 flipH="1">
            <a:off x="104169" y="75353"/>
            <a:ext cx="3059571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985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>
            <a:off x="10833904" y="75353"/>
            <a:ext cx="1265494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9033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 flipH="1">
            <a:off x="92597" y="75353"/>
            <a:ext cx="1265494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7577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5473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33BB43-2555-30E6-75A2-ABFE10BD40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534" t="15580"/>
          <a:stretch/>
        </p:blipFill>
        <p:spPr>
          <a:xfrm>
            <a:off x="0" y="0"/>
            <a:ext cx="7650479" cy="42197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>
            <a:off x="4886925" y="75353"/>
            <a:ext cx="7200899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0563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744756-24D5-80C6-C9CB-A3B51256EC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13FE75-1189-D179-5ECD-2AAFB711EE01}"/>
              </a:ext>
            </a:extLst>
          </p:cNvPr>
          <p:cNvSpPr/>
          <p:nvPr userDrawn="1"/>
        </p:nvSpPr>
        <p:spPr>
          <a:xfrm>
            <a:off x="81023" y="3195588"/>
            <a:ext cx="12037671" cy="356402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2FEA97-CB09-DF54-C201-E257362C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04" y="3428999"/>
            <a:ext cx="10515600" cy="2073918"/>
          </a:xfrm>
        </p:spPr>
        <p:txBody>
          <a:bodyPr anchor="b">
            <a:no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3D08D-8B0C-1F12-CBDE-03451F033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104" y="5711951"/>
            <a:ext cx="10515600" cy="1047666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E155F3D-E488-6920-57C2-6758D3C2AC85}"/>
              </a:ext>
            </a:extLst>
          </p:cNvPr>
          <p:cNvCxnSpPr>
            <a:cxnSpLocks/>
          </p:cNvCxnSpPr>
          <p:nvPr userDrawn="1"/>
        </p:nvCxnSpPr>
        <p:spPr>
          <a:xfrm>
            <a:off x="716104" y="5567423"/>
            <a:ext cx="105156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6127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744756-24D5-80C6-C9CB-A3B51256EC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13FE75-1189-D179-5ECD-2AAFB711EE01}"/>
              </a:ext>
            </a:extLst>
          </p:cNvPr>
          <p:cNvSpPr/>
          <p:nvPr userDrawn="1"/>
        </p:nvSpPr>
        <p:spPr>
          <a:xfrm>
            <a:off x="81023" y="3497344"/>
            <a:ext cx="12037671" cy="3262272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3D08D-8B0C-1F12-CBDE-03451F033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522" y="1260023"/>
            <a:ext cx="10515600" cy="1047666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03240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5" y="300941"/>
            <a:ext cx="11821610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accent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48039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0FD820-049E-6C9B-E972-BC4DDF9AB5E9}"/>
              </a:ext>
            </a:extLst>
          </p:cNvPr>
          <p:cNvSpPr/>
          <p:nvPr userDrawn="1"/>
        </p:nvSpPr>
        <p:spPr>
          <a:xfrm>
            <a:off x="104173" y="104172"/>
            <a:ext cx="11763732" cy="66554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245" y="300941"/>
            <a:ext cx="7430942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accent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2074179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97972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0FD820-049E-6C9B-E972-BC4DDF9AB5E9}"/>
              </a:ext>
            </a:extLst>
          </p:cNvPr>
          <p:cNvSpPr/>
          <p:nvPr userDrawn="1"/>
        </p:nvSpPr>
        <p:spPr>
          <a:xfrm>
            <a:off x="104172" y="104172"/>
            <a:ext cx="12087827" cy="66554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245" y="300941"/>
            <a:ext cx="7430942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accent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2074179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833205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46521-7758-DC3C-A741-ABA5E9EBB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0FD820-049E-6C9B-E972-BC4DDF9AB5E9}"/>
              </a:ext>
            </a:extLst>
          </p:cNvPr>
          <p:cNvSpPr/>
          <p:nvPr userDrawn="1"/>
        </p:nvSpPr>
        <p:spPr>
          <a:xfrm flipH="1">
            <a:off x="0" y="104172"/>
            <a:ext cx="12087830" cy="66554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6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A3B81-4BD5-1B7A-3F17-75974A2F6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653" y="300941"/>
            <a:ext cx="10787604" cy="1067705"/>
          </a:xfrm>
        </p:spPr>
        <p:txBody>
          <a:bodyPr anchor="t" anchorCtr="0">
            <a:noAutofit/>
          </a:bodyPr>
          <a:lstStyle>
            <a:lvl1pPr algn="l">
              <a:defRPr sz="6000" b="1" i="0">
                <a:solidFill>
                  <a:schemeClr val="tx1"/>
                </a:solidFill>
                <a:latin typeface="Franklin Gothic Heavy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3856B-0D0B-682E-A9A3-07F3441E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652" y="1565415"/>
            <a:ext cx="8692591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663592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>
            <a:off x="9039827" y="75353"/>
            <a:ext cx="3059571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33869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 flipH="1">
            <a:off x="104169" y="75353"/>
            <a:ext cx="3059571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3142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>
            <a:off x="10833904" y="75353"/>
            <a:ext cx="1265494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504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04B4-F80B-81DF-7BA3-C04400B981E8}"/>
              </a:ext>
            </a:extLst>
          </p:cNvPr>
          <p:cNvSpPr/>
          <p:nvPr userDrawn="1"/>
        </p:nvSpPr>
        <p:spPr>
          <a:xfrm flipH="1">
            <a:off x="92597" y="75353"/>
            <a:ext cx="1265494" cy="6707293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3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705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1041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F8FF26-7116-5B08-691F-C62A0A43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00899-6F10-1847-4783-AB8726AA8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45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F8FF26-7116-5B08-691F-C62A0A43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00899-6F10-1847-4783-AB8726AA8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2601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F8FF26-7116-5B08-691F-C62A0A43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00899-6F10-1847-4783-AB8726AA8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975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0.png"/><Relationship Id="rId4" Type="http://schemas.openxmlformats.org/officeDocument/2006/relationships/customXml" Target="../ink/ink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6" Type="http://schemas.openxmlformats.org/officeDocument/2006/relationships/customXml" Target="../ink/ink3.xml"/><Relationship Id="rId5" Type="http://schemas.openxmlformats.org/officeDocument/2006/relationships/image" Target="../media/image22.png"/><Relationship Id="rId4" Type="http://schemas.openxmlformats.org/officeDocument/2006/relationships/customXml" Target="../ink/ink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939061F-619D-BA9D-39A8-ED36E9FFCEF3}"/>
              </a:ext>
            </a:extLst>
          </p:cNvPr>
          <p:cNvSpPr txBox="1"/>
          <p:nvPr/>
        </p:nvSpPr>
        <p:spPr>
          <a:xfrm>
            <a:off x="845389" y="4968817"/>
            <a:ext cx="102481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dirty="0">
                <a:solidFill>
                  <a:schemeClr val="bg1"/>
                </a:solidFill>
              </a:rPr>
              <a:t>WNIOSKI NA KONFERENCJĘ SŁUŻB ŚWIATOWYCH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35B3780-F07E-D59A-E3B3-F2CCBE89935D}"/>
              </a:ext>
            </a:extLst>
          </p:cNvPr>
          <p:cNvSpPr txBox="1"/>
          <p:nvPr/>
        </p:nvSpPr>
        <p:spPr>
          <a:xfrm>
            <a:off x="7901796" y="327804"/>
            <a:ext cx="36748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b="1" dirty="0">
                <a:solidFill>
                  <a:srgbClr val="00283C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780793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CA435EF-1C96-FF7B-EB57-39FA467A3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26" y="309828"/>
            <a:ext cx="8406063" cy="619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69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4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D265EDF-F7FF-4C76-CFFF-9E95E90F1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535" y="643467"/>
            <a:ext cx="873892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53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E69BC17-0C8E-634A-CA44-79E0088C8FBE}"/>
              </a:ext>
            </a:extLst>
          </p:cNvPr>
          <p:cNvSpPr txBox="1"/>
          <p:nvPr/>
        </p:nvSpPr>
        <p:spPr>
          <a:xfrm>
            <a:off x="3655300" y="162084"/>
            <a:ext cx="87195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dirty="0">
                <a:solidFill>
                  <a:srgbClr val="00283C"/>
                </a:solidFill>
              </a:rPr>
              <a:t>KONFERENCJA SŁUŻB ŚWIATOWYCH </a:t>
            </a:r>
          </a:p>
          <a:p>
            <a:pPr algn="ctr"/>
            <a:r>
              <a:rPr lang="pl-PL" sz="4800" dirty="0">
                <a:solidFill>
                  <a:srgbClr val="00283C"/>
                </a:solidFill>
              </a:rPr>
              <a:t>2023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E35ABF4-0367-7814-66E9-62DD13478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49" t="17033" r="35697" b="14300"/>
          <a:stretch/>
        </p:blipFill>
        <p:spPr>
          <a:xfrm>
            <a:off x="426757" y="797754"/>
            <a:ext cx="3076589" cy="399193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8F10B98-8385-84D3-69F2-446776070E5C}"/>
              </a:ext>
            </a:extLst>
          </p:cNvPr>
          <p:cNvSpPr txBox="1"/>
          <p:nvPr/>
        </p:nvSpPr>
        <p:spPr>
          <a:xfrm>
            <a:off x="426756" y="5028905"/>
            <a:ext cx="3076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00283C"/>
                </a:solidFill>
              </a:rPr>
              <a:t>TWORZYMY NASZĄ PRZYSZŁOŚĆ tegoroczne hasło Konferencji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278EB3B-4036-ACB6-5203-31897890CF28}"/>
              </a:ext>
            </a:extLst>
          </p:cNvPr>
          <p:cNvSpPr txBox="1"/>
          <p:nvPr/>
        </p:nvSpPr>
        <p:spPr>
          <a:xfrm>
            <a:off x="4539917" y="1716504"/>
            <a:ext cx="68660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l-PL" sz="3200" dirty="0"/>
              <a:t> Odbędzie się w dniach 29.04-06.05 w Los Angeles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Weźmie w niej udział 123 delegatów regionów, 6 delegatów zon i 13 członków Rady Światowej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Poprzednia KSŚ na żywo odbyła się w 2018 roku – w trakcie pandemii skrócone Konferencje odbywały się online – w 2020 i 2022 roku</a:t>
            </a:r>
          </a:p>
        </p:txBody>
      </p:sp>
    </p:spTree>
    <p:extLst>
      <p:ext uri="{BB962C8B-B14F-4D97-AF65-F5344CB8AC3E}">
        <p14:creationId xmlns:p14="http://schemas.microsoft.com/office/powerpoint/2010/main" val="162042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CA32EA5A-03AC-86D7-AAA4-3A9AB282B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522" y="742422"/>
            <a:ext cx="10515600" cy="1836103"/>
          </a:xfrm>
        </p:spPr>
        <p:txBody>
          <a:bodyPr/>
          <a:lstStyle/>
          <a:p>
            <a:r>
              <a:rPr lang="pl-PL" sz="4400" dirty="0">
                <a:solidFill>
                  <a:srgbClr val="59BBC3"/>
                </a:solidFill>
                <a:effectLst/>
              </a:rPr>
              <a:t>Koncepcja Druga: Grupy NA sprawują zwierzchnictwo nad </a:t>
            </a:r>
            <a:r>
              <a:rPr lang="pl-PL" sz="4400" dirty="0">
                <a:solidFill>
                  <a:srgbClr val="59BBC3"/>
                </a:solidFill>
              </a:rPr>
              <a:t>służbami </a:t>
            </a:r>
            <a:r>
              <a:rPr lang="pl-PL" sz="4400" dirty="0">
                <a:solidFill>
                  <a:srgbClr val="59BBC3"/>
                </a:solidFill>
                <a:effectLst/>
              </a:rPr>
              <a:t>NA i na grupach spoczywa ostateczna odpowiedzialność w tej kwestii. </a:t>
            </a:r>
          </a:p>
          <a:p>
            <a:endParaRPr lang="pl-PL" sz="4400" dirty="0">
              <a:solidFill>
                <a:srgbClr val="59BBC3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34C9673-35AC-3728-3C3D-D25A08D42474}"/>
              </a:ext>
            </a:extLst>
          </p:cNvPr>
          <p:cNvSpPr txBox="1"/>
          <p:nvPr/>
        </p:nvSpPr>
        <p:spPr>
          <a:xfrm>
            <a:off x="771522" y="4279475"/>
            <a:ext cx="1062939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400" dirty="0">
                <a:solidFill>
                  <a:srgbClr val="00283C"/>
                </a:solidFill>
                <a:effectLst/>
              </a:rPr>
              <a:t>Koncepcja Trzecia: Grupy NA udzielają strukturze służb pełnomocnictwa niezbędnego do realizowania powierzonych jej zadań.</a:t>
            </a:r>
          </a:p>
        </p:txBody>
      </p:sp>
    </p:spTree>
    <p:extLst>
      <p:ext uri="{BB962C8B-B14F-4D97-AF65-F5344CB8AC3E}">
        <p14:creationId xmlns:p14="http://schemas.microsoft.com/office/powerpoint/2010/main" val="1526679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1F059A-C9AC-7A16-9854-5EA25A0F1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9470523" cy="1067705"/>
          </a:xfrm>
        </p:spPr>
        <p:txBody>
          <a:bodyPr/>
          <a:lstStyle/>
          <a:p>
            <a:r>
              <a:rPr lang="pl-PL" dirty="0"/>
              <a:t>Dlaczego wnioski CAR są przekazywane grupom?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85601F8-636D-C396-C628-8C3920F2D4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Blip>
                <a:blip r:embed="rId3"/>
              </a:buBlip>
            </a:pPr>
            <a:r>
              <a:rPr lang="pl-PL" sz="3200" dirty="0"/>
              <a:t>Warsztaty i głosowanie wniosków CAR dla/przez grupy odbywa się na całym świecie</a:t>
            </a:r>
          </a:p>
          <a:p>
            <a:pPr marL="457200" indent="-457200">
              <a:buBlip>
                <a:blip r:embed="rId3"/>
              </a:buBlip>
            </a:pPr>
            <a:r>
              <a:rPr lang="pl-PL" sz="3200" dirty="0"/>
              <a:t>Grupa nie ma obowiązku przekazania swojego głosu ani przeprowadzenia głosowania w trakcie mitingu, jednak w świetle Koncepcji i założeń odwróconej piramidy powinna mieć zapewnioną taką możliwość</a:t>
            </a:r>
          </a:p>
          <a:p>
            <a:pPr marL="457200" indent="-457200">
              <a:buBlip>
                <a:blip r:embed="rId3"/>
              </a:buBlip>
            </a:pPr>
            <a:r>
              <a:rPr lang="pl-PL" sz="3200" dirty="0"/>
              <a:t>Wspólnota w Regionie Polskim rozwija się i naturalnym tego następstwem jest bardziej aktywny udział w życiu ogólnoświatowej Wspólnoty NA</a:t>
            </a:r>
          </a:p>
          <a:p>
            <a:pPr marL="457200" indent="-457200">
              <a:buBlip>
                <a:blip r:embed="rId3"/>
              </a:buBlip>
            </a:pPr>
            <a:endParaRPr lang="pl-PL" sz="3200" dirty="0"/>
          </a:p>
          <a:p>
            <a:pPr marL="457200" indent="-457200">
              <a:buBlip>
                <a:blip r:embed="rId3"/>
              </a:buBlip>
            </a:pP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32923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A77783-7115-55A6-B4C2-ED0708B1C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5" y="300941"/>
            <a:ext cx="7465260" cy="1773238"/>
          </a:xfrm>
        </p:spPr>
        <p:txBody>
          <a:bodyPr/>
          <a:lstStyle/>
          <a:p>
            <a:r>
              <a:rPr lang="pl-PL" sz="6000" dirty="0">
                <a:solidFill>
                  <a:srgbClr val="59BBC3"/>
                </a:solidFill>
              </a:rPr>
              <a:t>Conference Agenda Report</a:t>
            </a:r>
            <a:endParaRPr lang="pl-PL" dirty="0">
              <a:solidFill>
                <a:srgbClr val="59BBC3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F4FD086-7778-EAFD-B590-18F647B56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2507316"/>
            <a:ext cx="7224629" cy="3829316"/>
          </a:xfrm>
        </p:spPr>
        <p:txBody>
          <a:bodyPr/>
          <a:lstStyle/>
          <a:p>
            <a:pPr marL="457200" indent="-457200">
              <a:buBlip>
                <a:blip r:embed="rId2"/>
              </a:buBlip>
            </a:pPr>
            <a:r>
              <a:rPr lang="pl-PL" sz="3200" dirty="0">
                <a:solidFill>
                  <a:srgbClr val="00283C"/>
                </a:solidFill>
              </a:rPr>
              <a:t>Wnioski i propozycje składane przez regiony, zony i Radę Światową</a:t>
            </a:r>
          </a:p>
          <a:p>
            <a:pPr marL="457200" indent="-457200">
              <a:buBlip>
                <a:blip r:embed="rId2"/>
              </a:buBlip>
            </a:pPr>
            <a:r>
              <a:rPr lang="pl-PL" sz="3200" dirty="0">
                <a:solidFill>
                  <a:srgbClr val="00283C"/>
                </a:solidFill>
              </a:rPr>
              <a:t>Dotyczą spraw istotnych dla funkcjonowania Wspólnoty</a:t>
            </a:r>
          </a:p>
          <a:p>
            <a:pPr marL="457200" indent="-457200">
              <a:buBlip>
                <a:blip r:embed="rId2"/>
              </a:buBlip>
            </a:pPr>
            <a:r>
              <a:rPr lang="pl-PL" sz="3200" dirty="0">
                <a:solidFill>
                  <a:srgbClr val="00283C"/>
                </a:solidFill>
              </a:rPr>
              <a:t>Publikowane wcześniej – 150 dni przed Konferencją Służb Światowych (120 dni w przypadku tłumaczeń)</a:t>
            </a:r>
          </a:p>
        </p:txBody>
      </p:sp>
    </p:spTree>
    <p:extLst>
      <p:ext uri="{BB962C8B-B14F-4D97-AF65-F5344CB8AC3E}">
        <p14:creationId xmlns:p14="http://schemas.microsoft.com/office/powerpoint/2010/main" val="882707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09B477-291B-F4D8-3BF0-8049EADA85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9283" y="300941"/>
            <a:ext cx="7684170" cy="1768491"/>
          </a:xfrm>
        </p:spPr>
        <p:txBody>
          <a:bodyPr/>
          <a:lstStyle/>
          <a:p>
            <a:r>
              <a:rPr lang="pl-PL" dirty="0">
                <a:solidFill>
                  <a:srgbClr val="59BBC3"/>
                </a:solidFill>
              </a:rPr>
              <a:t>Conference </a:t>
            </a:r>
            <a:r>
              <a:rPr lang="pl-PL" dirty="0" err="1">
                <a:solidFill>
                  <a:srgbClr val="59BBC3"/>
                </a:solidFill>
              </a:rPr>
              <a:t>Approval</a:t>
            </a:r>
            <a:r>
              <a:rPr lang="pl-PL" dirty="0">
                <a:solidFill>
                  <a:srgbClr val="59BBC3"/>
                </a:solidFill>
              </a:rPr>
              <a:t> </a:t>
            </a:r>
            <a:r>
              <a:rPr lang="pl-PL" dirty="0" err="1">
                <a:solidFill>
                  <a:srgbClr val="59BBC3"/>
                </a:solidFill>
              </a:rPr>
              <a:t>Track</a:t>
            </a:r>
            <a:endParaRPr lang="pl-PL" dirty="0">
              <a:solidFill>
                <a:srgbClr val="59BBC3"/>
              </a:solidFill>
            </a:endParaRP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D417607C-4E0A-8883-388A-65506621B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9283" y="1927383"/>
            <a:ext cx="7092539" cy="3953794"/>
          </a:xfrm>
        </p:spPr>
        <p:txBody>
          <a:bodyPr/>
          <a:lstStyle/>
          <a:p>
            <a:pPr marL="457200" indent="-457200">
              <a:buBlip>
                <a:blip r:embed="rId3"/>
              </a:buBlip>
            </a:pPr>
            <a:r>
              <a:rPr lang="pl-PL" sz="3200" dirty="0">
                <a:solidFill>
                  <a:srgbClr val="00283C"/>
                </a:solidFill>
              </a:rPr>
              <a:t>Materiały i zagadnienia, które będą poruszane podczas Konferencji Służb Światowych</a:t>
            </a:r>
          </a:p>
          <a:p>
            <a:pPr marL="457200" indent="-457200">
              <a:buBlip>
                <a:blip r:embed="rId3"/>
              </a:buBlip>
            </a:pPr>
            <a:r>
              <a:rPr lang="pl-PL" sz="3200" dirty="0">
                <a:solidFill>
                  <a:srgbClr val="00283C"/>
                </a:solidFill>
              </a:rPr>
              <a:t>Dotyczą spraw co do których sumienie delegatów często kształtuje się dopiero podczas konferencji</a:t>
            </a:r>
          </a:p>
          <a:p>
            <a:pPr marL="457200" indent="-457200">
              <a:buBlip>
                <a:blip r:embed="rId3"/>
              </a:buBlip>
            </a:pPr>
            <a:r>
              <a:rPr lang="pl-PL" sz="3200" dirty="0">
                <a:solidFill>
                  <a:srgbClr val="00283C"/>
                </a:solidFill>
              </a:rPr>
              <a:t>Obejmują budżet, wnioski regionów o stanie się głosującymi uczestnikami KSŚ, propozycje zmian dot. przebiegu konferencji</a:t>
            </a:r>
          </a:p>
        </p:txBody>
      </p:sp>
    </p:spTree>
    <p:extLst>
      <p:ext uri="{BB962C8B-B14F-4D97-AF65-F5344CB8AC3E}">
        <p14:creationId xmlns:p14="http://schemas.microsoft.com/office/powerpoint/2010/main" val="712390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CC5C2A-9D17-D75E-5D4F-F3A9FDDD9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283C"/>
                </a:solidFill>
              </a:rPr>
              <a:t>WNIOSKI CAR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2FABB25-1E36-7864-1091-F396B21C1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/>
              <a:t>WNIOSKI 1-12 POCHODZĄ OD RADY ŚWIATOWEJ</a:t>
            </a:r>
          </a:p>
          <a:p>
            <a:pPr algn="ctr"/>
            <a:r>
              <a:rPr lang="pl-PL" dirty="0"/>
              <a:t>WNIOSKI 13-25 POCHODZĄ OD REGIONÓW/ZON</a:t>
            </a:r>
          </a:p>
        </p:txBody>
      </p:sp>
    </p:spTree>
    <p:extLst>
      <p:ext uri="{BB962C8B-B14F-4D97-AF65-F5344CB8AC3E}">
        <p14:creationId xmlns:p14="http://schemas.microsoft.com/office/powerpoint/2010/main" val="3583637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192913">
            <a:off x="491623" y="156562"/>
            <a:ext cx="11821610" cy="1067705"/>
          </a:xfrm>
        </p:spPr>
        <p:txBody>
          <a:bodyPr/>
          <a:lstStyle/>
          <a:p>
            <a:r>
              <a:rPr lang="pl-PL" dirty="0"/>
              <a:t>WNIOSEK 1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7"/>
            <a:ext cx="9518650" cy="4391195"/>
          </a:xfrm>
        </p:spPr>
        <p:txBody>
          <a:bodyPr anchor="ctr"/>
          <a:lstStyle/>
          <a:p>
            <a:r>
              <a:rPr lang="pl-PL" sz="5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O zatwierdzenie dodania delegatów zon uprawnionych do głosowania do Ustanawiających i Powierzających </a:t>
            </a:r>
            <a:r>
              <a:rPr lang="pl-PL" sz="5400" i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Powierzonej własności intelektualnej Wspólnoty</a:t>
            </a:r>
            <a:endParaRPr lang="pl-PL" sz="5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592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1 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3897D411-DA4A-5055-47E5-BF8F60472E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50" t="16783" r="62650" b="6645"/>
          <a:stretch/>
        </p:blipFill>
        <p:spPr>
          <a:xfrm rot="610396">
            <a:off x="10334967" y="1348272"/>
            <a:ext cx="1243584" cy="524865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DF9A44B-5454-BB9F-C3C0-59DF8F691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043" y="493295"/>
            <a:ext cx="5563268" cy="556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63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1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576739"/>
            <a:ext cx="81493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i="1" dirty="0">
                <a:solidFill>
                  <a:srgbClr val="00283C"/>
                </a:solidFill>
              </a:rPr>
              <a:t>Powierzona własność intelektualna Wspólnoty (</a:t>
            </a:r>
            <a:r>
              <a:rPr lang="pl-PL" sz="4000" i="1" dirty="0" err="1">
                <a:solidFill>
                  <a:srgbClr val="00283C"/>
                </a:solidFill>
              </a:rPr>
              <a:t>Fellowship</a:t>
            </a:r>
            <a:r>
              <a:rPr lang="pl-PL" sz="4000" i="1" dirty="0">
                <a:solidFill>
                  <a:srgbClr val="00283C"/>
                </a:solidFill>
              </a:rPr>
              <a:t> </a:t>
            </a:r>
            <a:r>
              <a:rPr lang="pl-PL" sz="4000" i="1" dirty="0" err="1">
                <a:solidFill>
                  <a:srgbClr val="00283C"/>
                </a:solidFill>
              </a:rPr>
              <a:t>Intellectual</a:t>
            </a:r>
            <a:r>
              <a:rPr lang="pl-PL" sz="4000" i="1" dirty="0">
                <a:solidFill>
                  <a:srgbClr val="00283C"/>
                </a:solidFill>
              </a:rPr>
              <a:t> </a:t>
            </a:r>
            <a:r>
              <a:rPr lang="pl-PL" sz="4000" i="1" dirty="0" err="1">
                <a:solidFill>
                  <a:srgbClr val="00283C"/>
                </a:solidFill>
              </a:rPr>
              <a:t>Property</a:t>
            </a:r>
            <a:r>
              <a:rPr lang="pl-PL" sz="4000" i="1" dirty="0">
                <a:solidFill>
                  <a:srgbClr val="00283C"/>
                </a:solidFill>
              </a:rPr>
              <a:t> Trust, FIPT)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E187F18-5FFC-36A1-19FF-F557AD64754A}"/>
              </a:ext>
            </a:extLst>
          </p:cNvPr>
          <p:cNvSpPr txBox="1"/>
          <p:nvPr/>
        </p:nvSpPr>
        <p:spPr>
          <a:xfrm>
            <a:off x="657726" y="2630905"/>
            <a:ext cx="672164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pl-PL" sz="3200" dirty="0"/>
              <a:t> Dokument prawny, w którym Wspólnota NA (Powierzający i Ustanawiający) powierza pieczę nad literaturą, nazwą oraz zastrzeżonymi symbolami NA Powiernikowi, a więc utworzonemu podmiotowi prawnemu NA World Services Inc. (Służby Światowe NA)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2EC20EA-E38D-1156-C7DC-8996226CD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28977">
            <a:off x="6882755" y="2639900"/>
            <a:ext cx="4884019" cy="1578201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887D415A-E000-F43A-3900-A3531CD351AF}"/>
              </a:ext>
            </a:extLst>
          </p:cNvPr>
          <p:cNvSpPr txBox="1"/>
          <p:nvPr/>
        </p:nvSpPr>
        <p:spPr>
          <a:xfrm>
            <a:off x="8309811" y="4879902"/>
            <a:ext cx="322446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>
                <a:solidFill>
                  <a:srgbClr val="00283C"/>
                </a:solidFill>
              </a:rPr>
              <a:t>Więcej informacji na ten temat znajduje się w Biuletynie nr 1 dostępnym w języku polskim na stronie </a:t>
            </a:r>
            <a:r>
              <a:rPr lang="pl-PL" sz="2200" dirty="0" err="1">
                <a:solidFill>
                  <a:srgbClr val="00283C"/>
                </a:solidFill>
              </a:rPr>
              <a:t>anonimowinarkomani.org</a:t>
            </a:r>
            <a:endParaRPr lang="pl-PL" sz="2200" dirty="0">
              <a:solidFill>
                <a:srgbClr val="0028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434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1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576739"/>
            <a:ext cx="8149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solidFill>
                  <a:srgbClr val="00283C"/>
                </a:solidFill>
              </a:rPr>
              <a:t>Zona/delegat zony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E187F18-5FFC-36A1-19FF-F557AD64754A}"/>
              </a:ext>
            </a:extLst>
          </p:cNvPr>
          <p:cNvSpPr txBox="1"/>
          <p:nvPr/>
        </p:nvSpPr>
        <p:spPr>
          <a:xfrm>
            <a:off x="657726" y="1407736"/>
            <a:ext cx="672164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pl-PL" sz="3200" dirty="0"/>
              <a:t> Zona to grupa regionów wspierających siebie nawzajem w niesieniu posłania</a:t>
            </a:r>
          </a:p>
          <a:p>
            <a:pPr marL="285750" indent="-285750">
              <a:buBlip>
                <a:blip r:embed="rId2"/>
              </a:buBlip>
            </a:pPr>
            <a:r>
              <a:rPr lang="pl-PL" sz="3200" dirty="0"/>
              <a:t> Region Polski należy do zony </a:t>
            </a:r>
            <a:r>
              <a:rPr lang="pl-PL" sz="3200" dirty="0" err="1"/>
              <a:t>European</a:t>
            </a:r>
            <a:r>
              <a:rPr lang="pl-PL" sz="3200" dirty="0"/>
              <a:t> </a:t>
            </a:r>
            <a:r>
              <a:rPr lang="pl-PL" sz="3200" dirty="0" err="1"/>
              <a:t>Delegates</a:t>
            </a:r>
            <a:r>
              <a:rPr lang="pl-PL" sz="3200" dirty="0"/>
              <a:t> Meeting, EDM</a:t>
            </a:r>
          </a:p>
          <a:p>
            <a:pPr marL="285750" indent="-285750">
              <a:buBlip>
                <a:blip r:embed="rId2"/>
              </a:buBlip>
            </a:pPr>
            <a:r>
              <a:rPr lang="pl-PL" sz="3200" dirty="0"/>
              <a:t> Do zon należą również regiony, które nie są uprawnione do głosowania podczas KSŚ</a:t>
            </a:r>
          </a:p>
          <a:p>
            <a:pPr marL="285750" indent="-285750">
              <a:buBlip>
                <a:blip r:embed="rId2"/>
              </a:buBlip>
            </a:pPr>
            <a:r>
              <a:rPr lang="pl-PL" sz="3200" dirty="0"/>
              <a:t> Ich głosy reprezentuje delegat zony – zona ma głos tylko wtedy, gdy należą do niej co najmniej dwa regiony bez głosu na KSŚ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30B6744-CA70-6F75-5E91-C70149D22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53581">
            <a:off x="9368829" y="1711825"/>
            <a:ext cx="2311400" cy="41402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BB7227B-DC76-D762-B9E9-BF9491FB7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69513">
            <a:off x="7520907" y="3235868"/>
            <a:ext cx="2572418" cy="309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69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1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25642" y="1507181"/>
            <a:ext cx="81493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Blip>
                <a:blip r:embed="rId2"/>
              </a:buBlip>
            </a:pPr>
            <a:r>
              <a:rPr lang="pl-PL" sz="4800" dirty="0">
                <a:effectLst/>
              </a:rPr>
              <a:t>Do tej pory decyzje w sprawie FIPT mogli podejmować tylko delegaci regionów.</a:t>
            </a:r>
          </a:p>
          <a:p>
            <a:pPr marL="685800" indent="-685800">
              <a:buBlip>
                <a:blip r:embed="rId2"/>
              </a:buBlip>
            </a:pPr>
            <a:r>
              <a:rPr lang="pl-PL" sz="4800" dirty="0">
                <a:effectLst/>
              </a:rPr>
              <a:t>Propozycja zmiany polega na tym, że teraz w głosowaniach będą mogli brać udział również delegaci zon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3897D411-DA4A-5055-47E5-BF8F60472E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50" t="16783" r="62650" b="6645"/>
          <a:stretch/>
        </p:blipFill>
        <p:spPr>
          <a:xfrm rot="610396">
            <a:off x="10334967" y="1348272"/>
            <a:ext cx="1243584" cy="524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10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0988997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2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7"/>
            <a:ext cx="9518650" cy="4391195"/>
          </a:xfrm>
        </p:spPr>
        <p:txBody>
          <a:bodyPr anchor="ctr"/>
          <a:lstStyle/>
          <a:p>
            <a:r>
              <a:rPr lang="pl-PL" sz="5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zaaprobowanie poprawek do Zasad działania FIPT</a:t>
            </a:r>
            <a:endParaRPr lang="pl-PL" sz="5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728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2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576739"/>
            <a:ext cx="81493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solidFill>
                  <a:srgbClr val="00283C"/>
                </a:solidFill>
              </a:rPr>
              <a:t>Jakie poprawki są </a:t>
            </a:r>
          </a:p>
          <a:p>
            <a:r>
              <a:rPr lang="pl-PL" sz="4800" i="1" dirty="0">
                <a:solidFill>
                  <a:srgbClr val="00283C"/>
                </a:solidFill>
              </a:rPr>
              <a:t>proponowane?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E187F18-5FFC-36A1-19FF-F557AD64754A}"/>
              </a:ext>
            </a:extLst>
          </p:cNvPr>
          <p:cNvSpPr txBox="1"/>
          <p:nvPr/>
        </p:nvSpPr>
        <p:spPr>
          <a:xfrm>
            <a:off x="657726" y="2165124"/>
            <a:ext cx="81493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l-PL" sz="3600" dirty="0"/>
              <a:t> Istotna zmiana dotycząca przeprowadzania audytu wobec Powiernika, NAWS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600" dirty="0"/>
              <a:t> Zmiana z roku kalendarzowego na rok podatkowy 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600" dirty="0"/>
              <a:t> Poprawki odzwierciedlające obecne struktury i ujednolicające terminologię (np. uczestnicy konferencji, delegaci regionu -&gt; delegaci)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30478FE5-8604-2F59-7ADD-90214458DA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50" t="16783" r="62650" b="6645"/>
          <a:stretch/>
        </p:blipFill>
        <p:spPr>
          <a:xfrm rot="610396">
            <a:off x="10334967" y="1348272"/>
            <a:ext cx="1243584" cy="524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4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2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576739"/>
            <a:ext cx="8149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solidFill>
                  <a:srgbClr val="00283C"/>
                </a:solidFill>
              </a:rPr>
              <a:t>Zapis dotyczący audytu – Ustęp 3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E187F18-5FFC-36A1-19FF-F557AD64754A}"/>
              </a:ext>
            </a:extLst>
          </p:cNvPr>
          <p:cNvSpPr txBox="1"/>
          <p:nvPr/>
        </p:nvSpPr>
        <p:spPr>
          <a:xfrm>
            <a:off x="657726" y="1791970"/>
            <a:ext cx="7924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l-PL" sz="3200" dirty="0"/>
              <a:t> Wcześniejszy zapis wymagał przeprowadzania audytu finansowego na żądanie każdego regionu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Obecna treść umożliwia regionowi lub zonie zażądanie audytu, jednak musi on zostać przeprowadzony za zgodą delegatów KŚ, w głosowaniu 50%+1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Treść kluczowych poprawek w języku polskim została dołączona do ankiety dla grup i maila z materiałami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5CA46F9-9ABF-10B4-4937-816D5905C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40612">
            <a:off x="7987471" y="3009030"/>
            <a:ext cx="3702824" cy="371374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1925578-DA60-1A91-9BA8-26E009783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26931">
            <a:off x="8614458" y="1963294"/>
            <a:ext cx="4024672" cy="312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260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2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44279" y="334692"/>
            <a:ext cx="8149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solidFill>
                  <a:srgbClr val="00283C"/>
                </a:solidFill>
              </a:rPr>
              <a:t>Zapis dotyczący audytu</a:t>
            </a:r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F0D643FF-0D87-9A4C-3352-A704E7F62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9553"/>
            <a:ext cx="5533933" cy="5728447"/>
          </a:xfrm>
          <a:prstGeom prst="rect">
            <a:avLst/>
          </a:prstGeom>
        </p:spPr>
      </p:pic>
      <p:pic>
        <p:nvPicPr>
          <p:cNvPr id="10" name="Obraz 9" descr="Obraz zawierający tekst&#10;&#10;Opis wygenerowany automatycznie">
            <a:extLst>
              <a:ext uri="{FF2B5EF4-FFF2-40B4-BE49-F238E27FC236}">
                <a16:creationId xmlns:a16="http://schemas.microsoft.com/office/drawing/2014/main" id="{D16BD115-9739-7AB3-E3AF-518A91506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0"/>
            <a:ext cx="6032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27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026000">
            <a:off x="353766" y="180023"/>
            <a:ext cx="11821610" cy="1067705"/>
          </a:xfrm>
        </p:spPr>
        <p:txBody>
          <a:bodyPr/>
          <a:lstStyle/>
          <a:p>
            <a:r>
              <a:rPr lang="pl-PL" dirty="0"/>
              <a:t>WNIOSEK 3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7"/>
            <a:ext cx="9518650" cy="4391195"/>
          </a:xfrm>
        </p:spPr>
        <p:txBody>
          <a:bodyPr anchor="ctr"/>
          <a:lstStyle/>
          <a:p>
            <a:r>
              <a:rPr lang="pl-PL" sz="5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zatwierdzenie poprawek do Biuletynu NA nr 1 </a:t>
            </a:r>
            <a:r>
              <a:rPr lang="pl-PL" sz="5400" i="1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Powierzona własność intelektualna Wspólnoty</a:t>
            </a:r>
            <a:endParaRPr lang="pl-PL" sz="5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879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3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576739"/>
            <a:ext cx="81493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solidFill>
                  <a:srgbClr val="00283C"/>
                </a:solidFill>
              </a:rPr>
              <a:t>Jakie poprawki są </a:t>
            </a:r>
          </a:p>
          <a:p>
            <a:r>
              <a:rPr lang="pl-PL" sz="4800" i="1" dirty="0">
                <a:solidFill>
                  <a:srgbClr val="00283C"/>
                </a:solidFill>
              </a:rPr>
              <a:t>proponowane?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E187F18-5FFC-36A1-19FF-F557AD64754A}"/>
              </a:ext>
            </a:extLst>
          </p:cNvPr>
          <p:cNvSpPr txBox="1"/>
          <p:nvPr/>
        </p:nvSpPr>
        <p:spPr>
          <a:xfrm>
            <a:off x="657726" y="2403539"/>
            <a:ext cx="763604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l-PL" sz="3200" dirty="0"/>
              <a:t> Istotna poprawka dotycząca przedrukowywania literatury przez grupy – pozwolenie potrzebne na drukowanie </a:t>
            </a:r>
            <a:r>
              <a:rPr lang="pl-PL" sz="3200" b="1" u="sng" dirty="0"/>
              <a:t>książek (&gt;25 000 słów)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b="1" dirty="0"/>
              <a:t> </a:t>
            </a:r>
            <a:r>
              <a:rPr lang="pl-PL" sz="3200" dirty="0"/>
              <a:t>Doprecyzowanie, że przedrukowywane mogą być wyłącznie obecnie zatwierdzone, najnowsze wersje literatury zdrowieniowej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Uściślenie, że pozwolenie nie dotyczy </a:t>
            </a:r>
            <a:r>
              <a:rPr lang="pl-PL" sz="3200" u="sng" dirty="0"/>
              <a:t>formatów elektronicznych </a:t>
            </a:r>
            <a:r>
              <a:rPr lang="pl-PL" sz="3200" i="1" u="sng" dirty="0"/>
              <a:t>książek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EC1A452-03FA-D694-4D45-E84366F2A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13508">
            <a:off x="8144199" y="2410739"/>
            <a:ext cx="3736044" cy="280203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7B79CA6-83FF-5F9C-A87F-E74FF0B0B032}"/>
              </a:ext>
            </a:extLst>
          </p:cNvPr>
          <p:cNvSpPr txBox="1"/>
          <p:nvPr/>
        </p:nvSpPr>
        <p:spPr>
          <a:xfrm>
            <a:off x="8807116" y="5822324"/>
            <a:ext cx="3076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00283C"/>
                </a:solidFill>
              </a:rPr>
              <a:t>Plakat ilustrujący, które materiały wymagają zakupu, a które mogą być i są publikowane za darmo</a:t>
            </a:r>
          </a:p>
        </p:txBody>
      </p:sp>
    </p:spTree>
    <p:extLst>
      <p:ext uri="{BB962C8B-B14F-4D97-AF65-F5344CB8AC3E}">
        <p14:creationId xmlns:p14="http://schemas.microsoft.com/office/powerpoint/2010/main" val="1515994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0405">
            <a:off x="346331" y="108437"/>
            <a:ext cx="11821610" cy="1067705"/>
          </a:xfrm>
        </p:spPr>
        <p:txBody>
          <a:bodyPr/>
          <a:lstStyle/>
          <a:p>
            <a:r>
              <a:rPr lang="pl-PL" dirty="0"/>
              <a:t>WNIOSEK 4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uznanie, że miting NA odbywający się regularnie na żywo lub online może podjąć decyzję o staniu się grupą NA, jeśli spełniania kryteria opisane w Książeczce Grupy, w tym sześć punktów dotyczących grupy NA, i działa w zgodzie z przekazem NA, który wyrażony jest w naszych Tradycjach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93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4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577515" y="1194065"/>
            <a:ext cx="814939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Do Książeczki Grupy i GLS (ang. Guide to </a:t>
            </a:r>
            <a:r>
              <a:rPr lang="pl-PL" sz="4000" dirty="0" err="1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Local</a:t>
            </a:r>
            <a:r>
              <a:rPr lang="pl-PL" sz="40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 Services, pl. Przewodnik po lokalnych strukturach służb) zostaną dodane przypisy odzwierciedlające decyzję KSŚ jeśli wniosek zostanie przegłosowany, w możliwie największym stopniu odwołujące się do dokumentu Podstawowe informacje o mitingach online.</a:t>
            </a:r>
            <a:endParaRPr lang="pl-PL" sz="4000" dirty="0">
              <a:solidFill>
                <a:srgbClr val="00283C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E8C82EF-2BC6-13FC-E1A9-5103AAD34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41845">
            <a:off x="9104954" y="1851533"/>
            <a:ext cx="2512472" cy="291713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D0048BF-ADA3-CA73-AD9D-D4F388F1D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85183">
            <a:off x="9202173" y="3223619"/>
            <a:ext cx="2254054" cy="314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21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4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576739"/>
            <a:ext cx="8149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solidFill>
                  <a:srgbClr val="00283C"/>
                </a:solidFill>
              </a:rPr>
              <a:t>Grupa NA </a:t>
            </a:r>
            <a:r>
              <a:rPr lang="pl-PL" sz="3200" i="1" dirty="0">
                <a:solidFill>
                  <a:srgbClr val="00283C"/>
                </a:solidFill>
              </a:rPr>
              <a:t>– fragment Książeczki Grupy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E187F18-5FFC-36A1-19FF-F557AD64754A}"/>
              </a:ext>
            </a:extLst>
          </p:cNvPr>
          <p:cNvSpPr txBox="1"/>
          <p:nvPr/>
        </p:nvSpPr>
        <p:spPr>
          <a:xfrm>
            <a:off x="657726" y="1617476"/>
            <a:ext cx="115342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l-PL" sz="3200" dirty="0"/>
              <a:t> Wszyscy członkowie grupy są uzależnieni od narkotyków. Każdy uzależniony od narkotyków ma prawo członkostwa. 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Grupa jest samowystarczalna finansowo. 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Jedynym celem grupy jest pomoc uzależnionym od narkotyków w zdrowieniu poprzez stosowanie Dwunastu Kroków Anonimowych Narkomanów. 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Grupa nie jest powiązana z żadnymi organizacjami spoza NA. 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Grupa nie przyjmuje stanowiska wobec problemów spoza wspólnoty. 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Oddziaływanie grupy na zewnątrz opiera się na przyciąganiu, a nie na reklamie. </a:t>
            </a:r>
          </a:p>
        </p:txBody>
      </p:sp>
    </p:spTree>
    <p:extLst>
      <p:ext uri="{BB962C8B-B14F-4D97-AF65-F5344CB8AC3E}">
        <p14:creationId xmlns:p14="http://schemas.microsoft.com/office/powerpoint/2010/main" val="1942567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5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7"/>
            <a:ext cx="9518650" cy="4391195"/>
          </a:xfrm>
        </p:spPr>
        <p:txBody>
          <a:bodyPr anchor="ctr"/>
          <a:lstStyle/>
          <a:p>
            <a:r>
              <a:rPr lang="pl-PL" sz="5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wprowadzenie poprawki do Wizji dla służb NA, zmieniając określenie „jego lub jej własnym języku i kulturze” na „ich własnym języku i kulturze”</a:t>
            </a:r>
            <a:endParaRPr lang="pl-PL" sz="5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109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5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576739"/>
            <a:ext cx="8149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solidFill>
                  <a:srgbClr val="00283C"/>
                </a:solidFill>
              </a:rPr>
              <a:t>Czy nas to dotyczy?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582E918-5B02-EE74-6076-38E59791F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3913">
            <a:off x="1829810" y="1838632"/>
            <a:ext cx="6551713" cy="425225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Pismo odręczne 4">
                <a:extLst>
                  <a:ext uri="{FF2B5EF4-FFF2-40B4-BE49-F238E27FC236}">
                    <a16:creationId xmlns:a16="http://schemas.microsoft.com/office/drawing/2014/main" id="{EE9BABE1-E8EF-A654-F7C4-02E2F127C767}"/>
                  </a:ext>
                </a:extLst>
              </p14:cNvPr>
              <p14:cNvContentPartPr/>
              <p14:nvPr/>
            </p14:nvContentPartPr>
            <p14:xfrm>
              <a:off x="2871120" y="5597760"/>
              <a:ext cx="585720" cy="133200"/>
            </p14:xfrm>
          </p:contentPart>
        </mc:Choice>
        <mc:Fallback>
          <p:pic>
            <p:nvPicPr>
              <p:cNvPr id="5" name="Pismo odręczne 4">
                <a:extLst>
                  <a:ext uri="{FF2B5EF4-FFF2-40B4-BE49-F238E27FC236}">
                    <a16:creationId xmlns:a16="http://schemas.microsoft.com/office/drawing/2014/main" id="{EE9BABE1-E8EF-A654-F7C4-02E2F127C7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62120" y="5589120"/>
                <a:ext cx="603360" cy="15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7278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5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A92D9EB-9604-7217-F8AA-7230D7686A3F}"/>
              </a:ext>
            </a:extLst>
          </p:cNvPr>
          <p:cNvSpPr txBox="1"/>
          <p:nvPr/>
        </p:nvSpPr>
        <p:spPr>
          <a:xfrm>
            <a:off x="618527" y="335845"/>
            <a:ext cx="628850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/>
              <a:t>Czy mamy pewność, że w naszej literaturze przetłumaczonej na język polski wszyscy mogą odnaleźć identyfikację? Czy możemy/chcemy to jakoś sprawdzić? Czy możemy/chcemy to jakoś zmienić?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A288843-F6B8-6EA5-6A9D-4558C55EF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059996"/>
            <a:ext cx="3384884" cy="440363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Pismo odręczne 2">
                <a:extLst>
                  <a:ext uri="{FF2B5EF4-FFF2-40B4-BE49-F238E27FC236}">
                    <a16:creationId xmlns:a16="http://schemas.microsoft.com/office/drawing/2014/main" id="{013A572F-B6FE-01FE-B235-CDD1CAB1A471}"/>
                  </a:ext>
                </a:extLst>
              </p14:cNvPr>
              <p14:cNvContentPartPr/>
              <p14:nvPr/>
            </p14:nvContentPartPr>
            <p14:xfrm>
              <a:off x="2719200" y="5119320"/>
              <a:ext cx="360" cy="360"/>
            </p14:xfrm>
          </p:contentPart>
        </mc:Choice>
        <mc:Fallback>
          <p:pic>
            <p:nvPicPr>
              <p:cNvPr id="3" name="Pismo odręczne 2">
                <a:extLst>
                  <a:ext uri="{FF2B5EF4-FFF2-40B4-BE49-F238E27FC236}">
                    <a16:creationId xmlns:a16="http://schemas.microsoft.com/office/drawing/2014/main" id="{013A572F-B6FE-01FE-B235-CDD1CAB1A47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10200" y="511032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Pismo odręczne 3">
                <a:extLst>
                  <a:ext uri="{FF2B5EF4-FFF2-40B4-BE49-F238E27FC236}">
                    <a16:creationId xmlns:a16="http://schemas.microsoft.com/office/drawing/2014/main" id="{2287E662-B00A-6ED5-640D-6F4D3A7F1E02}"/>
                  </a:ext>
                </a:extLst>
              </p14:cNvPr>
              <p14:cNvContentPartPr/>
              <p14:nvPr/>
            </p14:nvContentPartPr>
            <p14:xfrm>
              <a:off x="3912960" y="4387080"/>
              <a:ext cx="360" cy="360"/>
            </p14:xfrm>
          </p:contentPart>
        </mc:Choice>
        <mc:Fallback>
          <p:pic>
            <p:nvPicPr>
              <p:cNvPr id="4" name="Pismo odręczne 3">
                <a:extLst>
                  <a:ext uri="{FF2B5EF4-FFF2-40B4-BE49-F238E27FC236}">
                    <a16:creationId xmlns:a16="http://schemas.microsoft.com/office/drawing/2014/main" id="{2287E662-B00A-6ED5-640D-6F4D3A7F1E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03960" y="43780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Pismo odręczne 5">
                <a:extLst>
                  <a:ext uri="{FF2B5EF4-FFF2-40B4-BE49-F238E27FC236}">
                    <a16:creationId xmlns:a16="http://schemas.microsoft.com/office/drawing/2014/main" id="{9D0924A3-7749-6D0E-DE1F-292D57281684}"/>
                  </a:ext>
                </a:extLst>
              </p14:cNvPr>
              <p14:cNvContentPartPr/>
              <p14:nvPr/>
            </p14:nvContentPartPr>
            <p14:xfrm>
              <a:off x="-704400" y="4909080"/>
              <a:ext cx="360" cy="360"/>
            </p14:xfrm>
          </p:contentPart>
        </mc:Choice>
        <mc:Fallback>
          <p:pic>
            <p:nvPicPr>
              <p:cNvPr id="6" name="Pismo odręczne 5">
                <a:extLst>
                  <a:ext uri="{FF2B5EF4-FFF2-40B4-BE49-F238E27FC236}">
                    <a16:creationId xmlns:a16="http://schemas.microsoft.com/office/drawing/2014/main" id="{9D0924A3-7749-6D0E-DE1F-292D572816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13400" y="490008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11554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6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7"/>
            <a:ext cx="9518650" cy="4391195"/>
          </a:xfrm>
        </p:spPr>
        <p:txBody>
          <a:bodyPr anchor="ctr"/>
          <a:lstStyle/>
          <a:p>
            <a:r>
              <a:rPr lang="pl-PL" sz="40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zatwierdzenie zmiany w Regulaminie tłumaczeń Służb </a:t>
            </a:r>
            <a:r>
              <a:rPr lang="pl-PL" sz="4000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Ś</a:t>
            </a:r>
            <a:r>
              <a:rPr lang="pl-PL" sz="40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wiatowych zawartym w Przewodniku po Służbach Światowych NA, aby umożliwić dodanie maksymalnie sześciu lokalnych historii osobistych do szóstej edycji Tekstu Podstawowego, jeśli historie te zostały wcześniej opublikowane w </a:t>
            </a:r>
            <a:r>
              <a:rPr lang="pl-PL" sz="4000" i="1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Małej białej książeczce (Little White </a:t>
            </a:r>
            <a:r>
              <a:rPr lang="pl-PL" sz="4000" i="1" dirty="0" err="1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Book</a:t>
            </a:r>
            <a:r>
              <a:rPr lang="pl-PL" sz="4000" i="1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) </a:t>
            </a:r>
            <a:r>
              <a:rPr lang="pl-PL" sz="40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w danym języku.</a:t>
            </a:r>
            <a:endParaRPr lang="pl-PL" sz="4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770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6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1540042"/>
            <a:ext cx="105596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1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Dodatkowe historie byłyby umieszczone w oddzielnej części rozdziału Historie osobiste członków NA i poprzedzone następującym ustępem:</a:t>
            </a:r>
          </a:p>
          <a:p>
            <a:r>
              <a:rPr lang="pl-PL" sz="3100" i="1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„W Wizji dla służb NA mamy nadzieję, że pewnego dnia każdy uzależniony na świecie będzie miał szansę doświadczyć naszego posłania w jego własnym języku i w zgodzie z jego kulturą. W duchu dążenia do tego celu, społeczności lub grupy językowe, które opublikowały lokalne historie osobiste w Małej białej książeczce mogą dodać maksymalnie sześć z tych historii do Tekstu Podstawowego. Te [wpisać liczbę] historii było pierwotnie opublikowanych w języku [wpisać język] w Małej białej książeczce w [wpisać rok].</a:t>
            </a:r>
            <a:r>
              <a:rPr lang="pl-PL" sz="3100" dirty="0">
                <a:solidFill>
                  <a:srgbClr val="00283C"/>
                </a:solidFill>
                <a:effectLst/>
              </a:rPr>
              <a:t> </a:t>
            </a:r>
            <a:endParaRPr lang="pl-PL" sz="3100" dirty="0">
              <a:solidFill>
                <a:srgbClr val="0028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788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6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352926" y="571198"/>
            <a:ext cx="8149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solidFill>
                  <a:srgbClr val="00283C"/>
                </a:solidFill>
              </a:rPr>
              <a:t>Czy nas to dotyczy?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E187F18-5FFC-36A1-19FF-F557AD64754A}"/>
              </a:ext>
            </a:extLst>
          </p:cNvPr>
          <p:cNvSpPr txBox="1"/>
          <p:nvPr/>
        </p:nvSpPr>
        <p:spPr>
          <a:xfrm>
            <a:off x="352926" y="1528387"/>
            <a:ext cx="814939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l-PL" sz="3200" dirty="0"/>
              <a:t> </a:t>
            </a:r>
            <a:r>
              <a:rPr lang="pl-PL" sz="3200" i="1" dirty="0"/>
              <a:t>Mała biała książeczka (Little White </a:t>
            </a:r>
            <a:r>
              <a:rPr lang="pl-PL" sz="3200" i="1" dirty="0" err="1"/>
              <a:t>Book</a:t>
            </a:r>
            <a:r>
              <a:rPr lang="pl-PL" sz="3200" i="1" dirty="0"/>
              <a:t>) </a:t>
            </a:r>
            <a:r>
              <a:rPr lang="pl-PL" sz="3200" dirty="0"/>
              <a:t>nie została nigdy przetłumaczona na język polski, choć w niektórych społecznościach na świecie ma długą tradycję i duże znaczenie, głównie historyczne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i="1" dirty="0"/>
              <a:t> </a:t>
            </a:r>
            <a:r>
              <a:rPr lang="pl-PL" sz="3200" dirty="0"/>
              <a:t>Wniosek otwiera przed każdym Regionem szansę na uwzględnienie własnych sześciu historii osobistych w Tekście Podstawowym (w danym języku)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i="1" dirty="0"/>
              <a:t> </a:t>
            </a:r>
            <a:r>
              <a:rPr lang="pl-PL" sz="3200" dirty="0"/>
              <a:t>Choć w przypadku naszego Regionu ta droga może być dłuższa, byłaby otwarta też dla nas</a:t>
            </a:r>
            <a:endParaRPr lang="pl-PL" sz="3200" i="1" dirty="0"/>
          </a:p>
          <a:p>
            <a:pPr marL="285750" indent="-285750">
              <a:buBlip>
                <a:blip r:embed="rId3"/>
              </a:buBlip>
            </a:pPr>
            <a:endParaRPr lang="pl-PL" sz="3200" i="1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78BE1BA-0361-1B4D-91DB-F40DDD903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63158">
            <a:off x="8233988" y="3064041"/>
            <a:ext cx="3556468" cy="21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07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7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7"/>
            <a:ext cx="9518650" cy="4391195"/>
          </a:xfrm>
        </p:spPr>
        <p:txBody>
          <a:bodyPr anchor="ctr"/>
          <a:lstStyle/>
          <a:p>
            <a:r>
              <a:rPr lang="pl-PL" sz="5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przedłużenie kadencji tych sześciu członków Rady Światowej, które kończą się w 2024 roku, do końca nadchodzącego cyklu konferencyjnego KSŚ</a:t>
            </a:r>
            <a:r>
              <a:rPr lang="pl-PL" sz="5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5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5026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7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41684" y="1426947"/>
            <a:ext cx="814939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pl-PL" sz="3200" dirty="0">
                <a:effectLst/>
                <a:ea typeface="Calibri" panose="020F0502020204030204" pitchFamily="34" charset="0"/>
              </a:rPr>
              <a:t>W ubiegłych latach z uwagi na pandemię uległ zmianie cykl konferencyjny (2018 - konferencja pełna na żywo, 2020 – skrócona konferencja online, 2022 skrócona konferencja online, 2023 konferencja pełna na żywo) – przesunął się o rok</a:t>
            </a:r>
          </a:p>
          <a:p>
            <a:pPr marL="571500" indent="-571500">
              <a:buBlip>
                <a:blip r:embed="rId2"/>
              </a:buBlip>
            </a:pPr>
            <a:r>
              <a:rPr lang="pl-PL" sz="3200" dirty="0">
                <a:effectLst/>
                <a:ea typeface="Calibri" panose="020F0502020204030204" pitchFamily="34" charset="0"/>
              </a:rPr>
              <a:t>Funkcje Rady </a:t>
            </a:r>
            <a:r>
              <a:rPr lang="pl-PL" sz="3200" dirty="0">
                <a:ea typeface="Calibri" panose="020F0502020204030204" pitchFamily="34" charset="0"/>
              </a:rPr>
              <a:t>Światowej są bezpośrednio związane z cyklami konferencyjnymi</a:t>
            </a:r>
          </a:p>
          <a:p>
            <a:pPr marL="571500" indent="-571500">
              <a:buBlip>
                <a:blip r:embed="rId2"/>
              </a:buBlip>
            </a:pPr>
            <a:r>
              <a:rPr lang="pl-PL" sz="3200" dirty="0">
                <a:effectLst/>
                <a:ea typeface="Calibri" panose="020F0502020204030204" pitchFamily="34" charset="0"/>
              </a:rPr>
              <a:t>Podczas KSŚ online w 2022 roku delegaci konsensusem przedłużyli kadencje innych członków rady.</a:t>
            </a:r>
          </a:p>
          <a:p>
            <a:pPr marL="571500" indent="-571500">
              <a:buBlip>
                <a:blip r:embed="rId2"/>
              </a:buBlip>
            </a:pPr>
            <a:endParaRPr lang="pl-PL" sz="3200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06E3FC0C-14F9-1300-8C28-85E1C443CE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50" t="16783" r="62650" b="6645"/>
          <a:stretch/>
        </p:blipFill>
        <p:spPr>
          <a:xfrm rot="610396">
            <a:off x="10334967" y="1348272"/>
            <a:ext cx="1243584" cy="524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537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7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576739"/>
            <a:ext cx="8149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i="1" dirty="0">
                <a:solidFill>
                  <a:srgbClr val="00283C"/>
                </a:solidFill>
              </a:rPr>
              <a:t>Rada Światowa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E187F18-5FFC-36A1-19FF-F557AD64754A}"/>
              </a:ext>
            </a:extLst>
          </p:cNvPr>
          <p:cNvSpPr txBox="1"/>
          <p:nvPr/>
        </p:nvSpPr>
        <p:spPr>
          <a:xfrm>
            <a:off x="657726" y="1736935"/>
            <a:ext cx="81493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l-PL" sz="3200" dirty="0"/>
              <a:t> Członkowie Rady Światowej zarządzają działaniami Biura Służb Światowych i grup roboczych tworzących literaturę NA w imieniu Wspólnoty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Służba w Radzie Światowej trwa sześć lat z możliwością odbycia dwóch kadencji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Członkowie Rady Światowej są wybierani przez delegatów na KSŚ, a ich kandydatura musi spełniać ściśle określone wymagania</a:t>
            </a:r>
          </a:p>
          <a:p>
            <a:pPr marL="285750" indent="-285750">
              <a:buBlip>
                <a:blip r:embed="rId3"/>
              </a:buBlip>
            </a:pPr>
            <a:r>
              <a:rPr lang="pl-PL" sz="3200" dirty="0"/>
              <a:t> Każdy członek NA może skontaktować się z Radą Światową, pisząc pod adres </a:t>
            </a:r>
            <a:r>
              <a:rPr lang="pl-PL" sz="3200" i="1" dirty="0" err="1"/>
              <a:t>worldboard@na.org</a:t>
            </a:r>
            <a:endParaRPr lang="pl-PL" sz="3200" i="1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449715E-AE77-921B-7C1A-05F80DF07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95461">
            <a:off x="8399123" y="3064041"/>
            <a:ext cx="3509767" cy="183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73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8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5" y="157646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Z uwagi na pandemię COVID, o zawieszenie planu rotacji Zlotów Światowych NA po 2024 roku, aby umożliwić Radzie Światowej określenie co będzie możliwe i praktyczne w przyszłości, a następnie przedstawienie tych ustaleń do decyzji uczestników konferencji 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677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8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41684" y="986697"/>
            <a:ext cx="814939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Blip>
                <a:blip r:embed="rId3"/>
              </a:buBlip>
            </a:pPr>
            <a:r>
              <a:rPr lang="pl-PL" sz="3200" dirty="0">
                <a:effectLst/>
                <a:ea typeface="Calibri" panose="020F0502020204030204" pitchFamily="34" charset="0"/>
              </a:rPr>
              <a:t>Zlot Światowy odbywa się co trzy lata, co drugi raz w USA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200" dirty="0">
                <a:effectLst/>
                <a:ea typeface="Calibri" panose="020F0502020204030204" pitchFamily="34" charset="0"/>
              </a:rPr>
              <a:t>W 2021 r. Zlot Światowy miał się odbyć w Australii, był odwołany ze względu na pandemię COVID-19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200" dirty="0">
                <a:ea typeface="Calibri" panose="020F0502020204030204" pitchFamily="34" charset="0"/>
              </a:rPr>
              <a:t>W 2024 r. Zlot Światowy ma się odbyć w USA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200" dirty="0">
                <a:ea typeface="Calibri" panose="020F0502020204030204" pitchFamily="34" charset="0"/>
              </a:rPr>
              <a:t>W 2027 r. przypadałby w Europie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200" dirty="0">
                <a:ea typeface="Calibri" panose="020F0502020204030204" pitchFamily="34" charset="0"/>
              </a:rPr>
              <a:t>W 2030 r. odbyłby się ponownie w USA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200" dirty="0">
                <a:ea typeface="Calibri" panose="020F0502020204030204" pitchFamily="34" charset="0"/>
              </a:rPr>
              <a:t>W 2033 r. w Ameryce Środkowej i Południowej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200" dirty="0">
                <a:ea typeface="Calibri" panose="020F0502020204030204" pitchFamily="34" charset="0"/>
              </a:rPr>
              <a:t>Wniosek daje możliwość wprowadzenia zmian.</a:t>
            </a:r>
          </a:p>
          <a:p>
            <a:endParaRPr lang="pl-PL" sz="3200" dirty="0">
              <a:effectLst/>
              <a:ea typeface="Calibri" panose="020F0502020204030204" pitchFamily="34" charset="0"/>
            </a:endParaRPr>
          </a:p>
          <a:p>
            <a:pPr marL="571500" indent="-571500">
              <a:buBlip>
                <a:blip r:embed="rId3"/>
              </a:buBlip>
            </a:pPr>
            <a:endParaRPr lang="pl-PL" sz="3200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C12F858D-F973-58B3-4256-9FE2140C50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50" t="16783" r="62650" b="6645"/>
          <a:stretch/>
        </p:blipFill>
        <p:spPr>
          <a:xfrm rot="610396">
            <a:off x="10334967" y="1348272"/>
            <a:ext cx="1243584" cy="524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499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9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0" y="1886527"/>
            <a:ext cx="9518650" cy="4391195"/>
          </a:xfrm>
        </p:spPr>
        <p:txBody>
          <a:bodyPr anchor="ctr"/>
          <a:lstStyle/>
          <a:p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zatwierdzenie trzyletniego cyklu konferencyjnego KSŚ w formie modelu próbnego po KSŚ w 2023 roku do KSŚ w 2029. Po 2029 roku cykl zmieni się z powrotem w dwuletni, chyba że zostanie podjęta inna decyzja</a:t>
            </a:r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281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9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786063" y="703672"/>
            <a:ext cx="4443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effectLst/>
                <a:ea typeface="Calibri" panose="020F0502020204030204" pitchFamily="34" charset="0"/>
              </a:rPr>
              <a:t>Cykl 2-letni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7250E15-6D0A-EA06-7205-F92F177DAA66}"/>
              </a:ext>
            </a:extLst>
          </p:cNvPr>
          <p:cNvSpPr txBox="1"/>
          <p:nvPr/>
        </p:nvSpPr>
        <p:spPr>
          <a:xfrm>
            <a:off x="5437556" y="1852308"/>
            <a:ext cx="4443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effectLst/>
                <a:ea typeface="Calibri" panose="020F0502020204030204" pitchFamily="34" charset="0"/>
              </a:rPr>
              <a:t>Cykl 3-letni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4F37B75-6C21-2077-9198-D336DAE40D5C}"/>
              </a:ext>
            </a:extLst>
          </p:cNvPr>
          <p:cNvSpPr txBox="1"/>
          <p:nvPr/>
        </p:nvSpPr>
        <p:spPr>
          <a:xfrm>
            <a:off x="786063" y="1780890"/>
            <a:ext cx="38982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pl-PL" sz="3200" dirty="0"/>
              <a:t>Częstsza wymiana doświadczeń na KSŚ, ważna zwłaszcza dla regionów spoza USA</a:t>
            </a:r>
          </a:p>
          <a:p>
            <a:pPr marL="457200" indent="-457200">
              <a:buBlip>
                <a:blip r:embed="rId3"/>
              </a:buBlip>
            </a:pPr>
            <a:r>
              <a:rPr lang="pl-PL" sz="3200" dirty="0"/>
              <a:t>Krótszy okres trwania służby delegata regionu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E4ED697-3353-8B21-68C9-6F63075D5AFC}"/>
              </a:ext>
            </a:extLst>
          </p:cNvPr>
          <p:cNvSpPr txBox="1"/>
          <p:nvPr/>
        </p:nvSpPr>
        <p:spPr>
          <a:xfrm>
            <a:off x="5437556" y="2836806"/>
            <a:ext cx="44436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pl-PL" sz="3200" dirty="0"/>
              <a:t>Spodziewana oszczędność finansowa w nadchodzących cyklach</a:t>
            </a:r>
          </a:p>
          <a:p>
            <a:pPr marL="457200" indent="-457200">
              <a:buBlip>
                <a:blip r:embed="rId3"/>
              </a:buBlip>
            </a:pPr>
            <a:r>
              <a:rPr lang="pl-PL" sz="3200" dirty="0"/>
              <a:t>Więcej czasu na zapoznanie się i zagłosowanie na wnioski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9D3FE7B7-5D0C-E772-154D-3371BA40E1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50" t="16783" r="62650" b="6645"/>
          <a:stretch/>
        </p:blipFill>
        <p:spPr>
          <a:xfrm rot="610396">
            <a:off x="10334967" y="1348272"/>
            <a:ext cx="1243584" cy="524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2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9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786063" y="703672"/>
            <a:ext cx="4443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effectLst/>
                <a:ea typeface="Calibri" panose="020F0502020204030204" pitchFamily="34" charset="0"/>
              </a:rPr>
              <a:t>Cykl 2-letni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7250E15-6D0A-EA06-7205-F92F177DAA66}"/>
              </a:ext>
            </a:extLst>
          </p:cNvPr>
          <p:cNvSpPr txBox="1"/>
          <p:nvPr/>
        </p:nvSpPr>
        <p:spPr>
          <a:xfrm>
            <a:off x="5229726" y="1220329"/>
            <a:ext cx="4443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effectLst/>
                <a:ea typeface="Calibri" panose="020F0502020204030204" pitchFamily="34" charset="0"/>
              </a:rPr>
              <a:t>Cykl 3-letni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4F37B75-6C21-2077-9198-D336DAE40D5C}"/>
              </a:ext>
            </a:extLst>
          </p:cNvPr>
          <p:cNvSpPr txBox="1"/>
          <p:nvPr/>
        </p:nvSpPr>
        <p:spPr>
          <a:xfrm>
            <a:off x="786062" y="1780890"/>
            <a:ext cx="420303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pl-PL" sz="3200" dirty="0"/>
              <a:t>Coraz większe obciążenie finansowe w związku ze wzrostem liczby uczestników KSŚ</a:t>
            </a:r>
          </a:p>
          <a:p>
            <a:pPr marL="457200" indent="-457200">
              <a:buBlip>
                <a:blip r:embed="rId3"/>
              </a:buBlip>
            </a:pPr>
            <a:r>
              <a:rPr lang="pl-PL" sz="3200" dirty="0"/>
              <a:t>Stosunkowo mało czasu na głosowanie i omówienie wniosków w regionach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E4ED697-3353-8B21-68C9-6F63075D5AFC}"/>
              </a:ext>
            </a:extLst>
          </p:cNvPr>
          <p:cNvSpPr txBox="1"/>
          <p:nvPr/>
        </p:nvSpPr>
        <p:spPr>
          <a:xfrm>
            <a:off x="5229726" y="1961035"/>
            <a:ext cx="52125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pl-PL" sz="3200" dirty="0"/>
              <a:t>Dodatkowe obciążenie dla delegata związane z licznymi spotkaniami online między KSŚ na żywo, zazwyczaj w późnych godzinach wieczornych</a:t>
            </a:r>
          </a:p>
          <a:p>
            <a:pPr marL="457200" indent="-457200">
              <a:buBlip>
                <a:blip r:embed="rId3"/>
              </a:buBlip>
            </a:pPr>
            <a:r>
              <a:rPr lang="pl-PL" sz="3200" dirty="0"/>
              <a:t>Przewidywane trudności w znalezieniu służebnych na       6-letnią służbę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390E26E9-F2D8-D3B6-E961-663D3A98A5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50" t="16783" r="62650" b="6645"/>
          <a:stretch/>
        </p:blipFill>
        <p:spPr>
          <a:xfrm rot="375539">
            <a:off x="10447262" y="1364690"/>
            <a:ext cx="1243584" cy="524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602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10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Jeśli Wniosek 9 zostanie zatwierdzony, o zaaprobowanie przejściowej KSŚ online w środku cyklu konferencyjnego, organizowanej w celu podjęcia decyzji, które są niezbędne z prawnego punktu widzenia i tych, które uczestnicy konferencji zdecydują się omawiać.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50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>
            <a:extLst>
              <a:ext uri="{FF2B5EF4-FFF2-40B4-BE49-F238E27FC236}">
                <a16:creationId xmlns:a16="http://schemas.microsoft.com/office/drawing/2014/main" id="{0DFD63FD-6B29-1796-27F8-DC0006D92D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50" t="16783" r="62650" b="6645"/>
          <a:stretch/>
        </p:blipFill>
        <p:spPr>
          <a:xfrm rot="610396">
            <a:off x="10334967" y="1348272"/>
            <a:ext cx="1243584" cy="524865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10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73768" y="1283369"/>
            <a:ext cx="81493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Podobnie jak w cyklu 2020-2023, materiały byłyby publikowane na stronie </a:t>
            </a:r>
            <a:r>
              <a:rPr lang="pl-PL" sz="3600" dirty="0" err="1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na.org</a:t>
            </a:r>
            <a:r>
              <a:rPr lang="pl-PL" sz="36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 w tych samych terminach, które obowiązują w przypadku wniosków CAT (z 90-dniowym wyprzedzeniem) – wszyscy uprawnieni do głosowania uczestnicy konferencji otrzymaliby ankietę do głosowania nad tym, jakie sprawy mają zostać omówione.</a:t>
            </a:r>
            <a:r>
              <a:rPr lang="pl-PL" sz="3600" dirty="0">
                <a:solidFill>
                  <a:srgbClr val="00283C"/>
                </a:solidFill>
                <a:effectLst/>
              </a:rPr>
              <a:t> </a:t>
            </a:r>
            <a:endParaRPr lang="pl-PL" sz="3600" dirty="0">
              <a:solidFill>
                <a:srgbClr val="0028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1408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11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Jeśli Wniosek 9 zostanie zatwierdzony, o zaaprobowanie zmiany terminu publikacji wniosków CAR, tak aby następowała 30 dni wcześniej niż obecnie (czyli 150 dni przed rozpoczęciem Konferencji Służb Światowych) </a:t>
            </a:r>
            <a:endParaRPr lang="pl-PL" sz="4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986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DB2F27A-81A9-5570-F8FD-840E5721EDF7}"/>
              </a:ext>
            </a:extLst>
          </p:cNvPr>
          <p:cNvSpPr txBox="1"/>
          <p:nvPr/>
        </p:nvSpPr>
        <p:spPr>
          <a:xfrm rot="862382">
            <a:off x="8007689" y="571199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WNIOSEK 11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CA135F-B308-4DE1-4212-5865FC4BE2EE}"/>
              </a:ext>
            </a:extLst>
          </p:cNvPr>
          <p:cNvSpPr txBox="1"/>
          <p:nvPr/>
        </p:nvSpPr>
        <p:spPr>
          <a:xfrm>
            <a:off x="657726" y="914400"/>
            <a:ext cx="680185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Nowy termin publikacji wniosków CAR wynosiłby 180 dni przed rozpoczęciem WSC na żywo w przypadku języka angielskiego i 150 dni w przypadku tłumaczeń. Ostateczny termin tworzenia wniosków od regionów i zon wynosiłby 270 dni. Wnioski CAR będą publikowane na stronie </a:t>
            </a:r>
            <a:r>
              <a:rPr lang="pl-PL" sz="3600" dirty="0" err="1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na.org</a:t>
            </a:r>
            <a:r>
              <a:rPr lang="pl-PL" sz="36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, co nie będzie wiązało się z jakimikolwiek kosztami ze strony członków NA.</a:t>
            </a:r>
            <a:r>
              <a:rPr lang="pl-PL" sz="3600" dirty="0">
                <a:solidFill>
                  <a:srgbClr val="00283C"/>
                </a:solidFill>
                <a:effectLst/>
              </a:rPr>
              <a:t> </a:t>
            </a:r>
            <a:endParaRPr lang="pl-PL" sz="3600" dirty="0">
              <a:solidFill>
                <a:srgbClr val="00283C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8B3AA97-7EEF-189B-D571-AB577F74B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53843">
            <a:off x="7524267" y="2975591"/>
            <a:ext cx="3977339" cy="254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4076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12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zmianę obecnych zasad, mówiących o tym, że Służby Światowe NA automatycznie finansują wyjazd na Konferencję Służb Światowych delegatów regionów i zon uprawnionych do głosowania na model obejmujący finansowanie na życzenie</a:t>
            </a:r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0877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F65563-3E88-E310-D6BC-F025724E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04" y="3140241"/>
            <a:ext cx="10515600" cy="2073918"/>
          </a:xfrm>
        </p:spPr>
        <p:txBody>
          <a:bodyPr/>
          <a:lstStyle/>
          <a:p>
            <a:pPr algn="ctr"/>
            <a:r>
              <a:rPr lang="pl-PL" dirty="0"/>
              <a:t>ANKIETA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06952C5-7F6F-C639-2AC3-D459D3372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104" y="5567573"/>
            <a:ext cx="10515600" cy="1047666"/>
          </a:xfrm>
        </p:spPr>
        <p:txBody>
          <a:bodyPr/>
          <a:lstStyle/>
          <a:p>
            <a:pPr algn="ctr"/>
            <a:r>
              <a:rPr lang="pl-PL" sz="4000" dirty="0">
                <a:solidFill>
                  <a:srgbClr val="00283C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dotycząca literatury, materiałów dla służebnych i tematów do dyskusji w NA</a:t>
            </a:r>
            <a:r>
              <a:rPr lang="pl-PL" sz="4000" dirty="0">
                <a:solidFill>
                  <a:srgbClr val="00283C"/>
                </a:solidFill>
                <a:effectLst/>
              </a:rPr>
              <a:t> </a:t>
            </a:r>
            <a:endParaRPr lang="pl-PL" sz="4000" dirty="0">
              <a:solidFill>
                <a:srgbClr val="0028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9206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01B971CC-7F87-B661-009F-1D583396F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8654" y="786064"/>
            <a:ext cx="7908758" cy="5509200"/>
          </a:xfrm>
        </p:spPr>
        <p:txBody>
          <a:bodyPr/>
          <a:lstStyle/>
          <a:p>
            <a:pPr marL="457200" indent="-457200">
              <a:buBlip>
                <a:blip r:embed="rId2"/>
              </a:buBlip>
            </a:pPr>
            <a:r>
              <a:rPr lang="pl-PL" sz="3200" dirty="0"/>
              <a:t>Dostępna w języku polskim</a:t>
            </a:r>
          </a:p>
          <a:p>
            <a:pPr marL="457200" indent="-457200">
              <a:buBlip>
                <a:blip r:embed="rId2"/>
              </a:buBlip>
            </a:pPr>
            <a:r>
              <a:rPr lang="pl-PL" sz="3200" dirty="0"/>
              <a:t>Głosować może każdy członek NA, grupa i struktura służb</a:t>
            </a:r>
          </a:p>
          <a:p>
            <a:pPr marL="457200" indent="-457200">
              <a:buBlip>
                <a:blip r:embed="rId2"/>
              </a:buBlip>
            </a:pPr>
            <a:r>
              <a:rPr lang="pl-PL" sz="3200" dirty="0"/>
              <a:t>Głosować można do 1 kwietnia 2023 r.</a:t>
            </a:r>
          </a:p>
          <a:p>
            <a:pPr marL="457200" indent="-457200">
              <a:buBlip>
                <a:blip r:embed="rId2"/>
              </a:buBlip>
            </a:pPr>
            <a:r>
              <a:rPr lang="pl-PL" sz="3200" dirty="0"/>
              <a:t>Obejmuje:</a:t>
            </a:r>
          </a:p>
          <a:p>
            <a:r>
              <a:rPr lang="pl-PL" sz="3200" dirty="0"/>
              <a:t>    - Propozycje nowej literatury</a:t>
            </a:r>
          </a:p>
          <a:p>
            <a:r>
              <a:rPr lang="pl-PL" sz="3200" dirty="0"/>
              <a:t>    - Propozycje aktualizacji istniejących pozycji</a:t>
            </a:r>
          </a:p>
          <a:p>
            <a:r>
              <a:rPr lang="pl-PL" sz="3200" dirty="0"/>
              <a:t>    - Propozycje nowych materiałów dla służebnych</a:t>
            </a:r>
          </a:p>
          <a:p>
            <a:r>
              <a:rPr lang="pl-PL" sz="3200" dirty="0"/>
              <a:t>    - Propozycje tematów do dyskusji w NA</a:t>
            </a:r>
          </a:p>
          <a:p>
            <a:pPr marL="457200" indent="-457200">
              <a:buBlip>
                <a:blip r:embed="rId2"/>
              </a:buBlip>
            </a:pPr>
            <a:r>
              <a:rPr lang="pl-PL" sz="3200" dirty="0"/>
              <a:t>Dostępna na stronie </a:t>
            </a:r>
            <a:r>
              <a:rPr lang="pl-PL" sz="3200" dirty="0" err="1"/>
              <a:t>na.org</a:t>
            </a:r>
            <a:r>
              <a:rPr lang="pl-PL" sz="3200" dirty="0"/>
              <a:t>/</a:t>
            </a:r>
            <a:r>
              <a:rPr lang="pl-PL" sz="3200" dirty="0" err="1"/>
              <a:t>surveys</a:t>
            </a:r>
            <a:r>
              <a:rPr lang="pl-PL" sz="3200" dirty="0"/>
              <a:t> (</a:t>
            </a:r>
            <a:r>
              <a:rPr lang="pl-PL" sz="3200" dirty="0" err="1"/>
              <a:t>Polish</a:t>
            </a:r>
            <a:r>
              <a:rPr lang="pl-PL" sz="3200" dirty="0"/>
              <a:t>)</a:t>
            </a:r>
          </a:p>
          <a:p>
            <a:pPr marL="457200" indent="-457200">
              <a:buBlip>
                <a:blip r:embed="rId2"/>
              </a:buBlip>
            </a:pP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16CA81E-ECAD-FD9B-7AE9-940D52F2568F}"/>
              </a:ext>
            </a:extLst>
          </p:cNvPr>
          <p:cNvSpPr txBox="1"/>
          <p:nvPr/>
        </p:nvSpPr>
        <p:spPr>
          <a:xfrm>
            <a:off x="401052" y="522632"/>
            <a:ext cx="22458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rgbClr val="59BBC3"/>
                </a:solidFill>
              </a:rPr>
              <a:t>Celem ankiety jest ułatwienie delegatom decyzji w sprawie kolejności realizacji projektów związanych literaturą NA</a:t>
            </a:r>
          </a:p>
        </p:txBody>
      </p:sp>
    </p:spTree>
    <p:extLst>
      <p:ext uri="{BB962C8B-B14F-4D97-AF65-F5344CB8AC3E}">
        <p14:creationId xmlns:p14="http://schemas.microsoft.com/office/powerpoint/2010/main" val="5908896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13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zlecenie Radzie Światowej utworzenia planu projektu do omówienia na następnej Konferencji Służb Światowych, dotyczącego utworzenia nowej ulotki IP ułatwiającej codzienne osobiste praktykowanie wdzięczności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862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14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zlecenie Radzie Światowej utworzenia planu projektu do omówienia na następnej Konferencji Służb Światowych dotyczącego możliwości zmiany i/lub dodania dodatkowych fragmentów literatury NA, której efektem byłby język neutralny pod względem płci i </a:t>
            </a:r>
            <a:r>
              <a:rPr lang="pl-PL" sz="4400" dirty="0" err="1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inkluzywny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 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9718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15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zlecenie Radzie Światowej utworzenia planu projektu do omówienia na następnej Konferencji 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a typeface="Calibri" panose="020F0502020204030204" pitchFamily="34" charset="0"/>
              </a:rPr>
              <a:t>Służb 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Światowych dotyczącego rozpoczęcia procesu we Wspólnocie, którego celem będzie zaaprobowanie dodania „płci” we fragmencie „Co to jest program NA?”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8307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8155071" cy="1067705"/>
          </a:xfrm>
        </p:spPr>
        <p:txBody>
          <a:bodyPr/>
          <a:lstStyle/>
          <a:p>
            <a:r>
              <a:rPr lang="pl-PL" dirty="0"/>
              <a:t>Proponowana zmiana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5400" dirty="0">
                <a:effectLst/>
                <a:ea typeface="Calibri" panose="020F0502020204030204" pitchFamily="34" charset="0"/>
              </a:rPr>
              <a:t>Dołączyć do nas może każdy, bez względu na wiek, rasę, </a:t>
            </a:r>
            <a:r>
              <a:rPr lang="pl-PL" sz="5400" u="sng" dirty="0">
                <a:effectLst/>
                <a:ea typeface="Calibri" panose="020F0502020204030204" pitchFamily="34" charset="0"/>
              </a:rPr>
              <a:t>płeć</a:t>
            </a:r>
            <a:r>
              <a:rPr lang="pl-PL" sz="5400" dirty="0">
                <a:effectLst/>
                <a:ea typeface="Calibri" panose="020F0502020204030204" pitchFamily="34" charset="0"/>
              </a:rPr>
              <a:t>, orientację seksualną, poglądy, przynależność religijną lub jej brak</a:t>
            </a:r>
            <a:r>
              <a:rPr lang="pl-PL" sz="5400" dirty="0">
                <a:effectLst/>
              </a:rPr>
              <a:t> </a:t>
            </a:r>
            <a:endParaRPr lang="pl-PL" sz="54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DAAA6BA-C54F-A862-754E-0F0C4C3E4A69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15 </a:t>
            </a:r>
          </a:p>
        </p:txBody>
      </p:sp>
    </p:spTree>
    <p:extLst>
      <p:ext uri="{BB962C8B-B14F-4D97-AF65-F5344CB8AC3E}">
        <p14:creationId xmlns:p14="http://schemas.microsoft.com/office/powerpoint/2010/main" val="40507047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16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zlecenie Radzie Światowej utworzenia planu projektu do omówienia na następnej Konferencji Służb Światowych dotyczącego utworzenia książeczki z pytaniami do pracy nad Krokami, w której wszystkie odpowiedzi odnoszą się do zdań z Rozdziału Czwartego w Tekście Podstawowym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5559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8155071" cy="1067705"/>
          </a:xfrm>
        </p:spPr>
        <p:txBody>
          <a:bodyPr/>
          <a:lstStyle/>
          <a:p>
            <a:r>
              <a:rPr lang="pl-PL" dirty="0"/>
              <a:t>Motywacja regionu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368646"/>
            <a:ext cx="9144000" cy="1655762"/>
          </a:xfrm>
        </p:spPr>
        <p:txBody>
          <a:bodyPr/>
          <a:lstStyle/>
          <a:p>
            <a:r>
              <a:rPr lang="pl-PL" sz="5400" dirty="0">
                <a:effectLst/>
                <a:ea typeface="Calibri" panose="020F0502020204030204" pitchFamily="34" charset="0"/>
              </a:rPr>
              <a:t>Nie każdy członek NA ma możliwość/zdolność do pracowania na Programie w takiej formie, jaką zakłada </a:t>
            </a:r>
            <a:r>
              <a:rPr lang="pl-PL" sz="5400" dirty="0" err="1">
                <a:effectLst/>
                <a:ea typeface="Calibri" panose="020F0502020204030204" pitchFamily="34" charset="0"/>
              </a:rPr>
              <a:t>Przwwodnik</a:t>
            </a:r>
            <a:r>
              <a:rPr lang="pl-PL" sz="5400" dirty="0">
                <a:effectLst/>
                <a:ea typeface="Calibri" panose="020F0502020204030204" pitchFamily="34" charset="0"/>
              </a:rPr>
              <a:t>– pisanie odpowiedzi w postaci zdań z TP jest formą, którą już praktykuje region wnioskujący</a:t>
            </a:r>
            <a:endParaRPr lang="pl-PL" sz="54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6329EBD-CF5D-C871-EF25-B7A429970974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16 </a:t>
            </a:r>
          </a:p>
        </p:txBody>
      </p:sp>
    </p:spTree>
    <p:extLst>
      <p:ext uri="{BB962C8B-B14F-4D97-AF65-F5344CB8AC3E}">
        <p14:creationId xmlns:p14="http://schemas.microsoft.com/office/powerpoint/2010/main" val="12358069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9528276" cy="1067705"/>
          </a:xfrm>
        </p:spPr>
        <p:txBody>
          <a:bodyPr/>
          <a:lstStyle/>
          <a:p>
            <a:r>
              <a:rPr lang="pl-PL" dirty="0"/>
              <a:t>Odpowiedź Rady Światowej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889326"/>
            <a:ext cx="10107396" cy="2898554"/>
          </a:xfrm>
        </p:spPr>
        <p:txBody>
          <a:bodyPr/>
          <a:lstStyle/>
          <a:p>
            <a:r>
              <a:rPr lang="pl-PL" sz="4800" dirty="0">
                <a:effectLst/>
                <a:ea typeface="Calibri" panose="020F0502020204030204" pitchFamily="34" charset="0"/>
              </a:rPr>
              <a:t>Priorytety tworzenia literatury są wybierane przez delegatów podczas KSŚ. Jeśli Wniosek zostanie przegłosowany, pozycja przejdzie przez pełen proces tworzenia obejmujący zbieranie doświadczenia całej Wspólnoty – efekt końcowy może nie być zgodny z wyobrażeniami regionu wnioskującego</a:t>
            </a:r>
            <a:endParaRPr lang="pl-PL" sz="4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9BC5EAA-920C-0B24-287D-C16A36BEAC35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16 </a:t>
            </a:r>
          </a:p>
        </p:txBody>
      </p:sp>
    </p:spTree>
    <p:extLst>
      <p:ext uri="{BB962C8B-B14F-4D97-AF65-F5344CB8AC3E}">
        <p14:creationId xmlns:p14="http://schemas.microsoft.com/office/powerpoint/2010/main" val="1673327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17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wstrzymanie na okres 8 lat procesów tworzenia nowej literatury zdrowieniowej po Konferencji Służb Światowych 2023, z wyłączeniem tłumaczeń i literatury, która już jest tworzona.</a:t>
            </a:r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145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8155071" cy="1067705"/>
          </a:xfrm>
        </p:spPr>
        <p:txBody>
          <a:bodyPr/>
          <a:lstStyle/>
          <a:p>
            <a:r>
              <a:rPr lang="pl-PL" dirty="0"/>
              <a:t>Motywacja regionu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368646"/>
            <a:ext cx="9144000" cy="1655762"/>
          </a:xfrm>
        </p:spPr>
        <p:txBody>
          <a:bodyPr/>
          <a:lstStyle/>
          <a:p>
            <a:r>
              <a:rPr lang="pl-PL" sz="4800" dirty="0"/>
              <a:t>Zatrzymanie tworzenia nowej literatury mogłoby dać czas na poprawki istniejącej oraz zakończenie tłumaczeń i umożliwić przekierowanie zasobów na inne sposoby niesienia posłania. Według regionu zbyt duża ilość literatury może być przytłaczająca dla nowoprzybyłego.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5D505FF-6DB4-8650-E46F-7E11F0F3BF6F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17 </a:t>
            </a:r>
          </a:p>
        </p:txBody>
      </p:sp>
    </p:spTree>
    <p:extLst>
      <p:ext uri="{BB962C8B-B14F-4D97-AF65-F5344CB8AC3E}">
        <p14:creationId xmlns:p14="http://schemas.microsoft.com/office/powerpoint/2010/main" val="34465585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9680676" cy="1067705"/>
          </a:xfrm>
        </p:spPr>
        <p:txBody>
          <a:bodyPr/>
          <a:lstStyle/>
          <a:p>
            <a:r>
              <a:rPr lang="pl-PL" dirty="0"/>
              <a:t>Odpowiedź Rady Światowej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825846"/>
            <a:ext cx="10107396" cy="2898554"/>
          </a:xfrm>
        </p:spPr>
        <p:txBody>
          <a:bodyPr/>
          <a:lstStyle/>
          <a:p>
            <a:r>
              <a:rPr lang="pl-PL" sz="4800" dirty="0">
                <a:effectLst/>
                <a:ea typeface="Calibri" panose="020F0502020204030204" pitchFamily="34" charset="0"/>
              </a:rPr>
              <a:t>Zatrzymanie tworzenia nowej literatury w żaden sposób nie usprawni procesu tłumaczenia, którym zajmują się lokalne komitety ds. tłumaczeń. Z innych wniosków i głosów Wspólnoty wynika, że zapotrzebowanie na nową literaturę nadal istnieje.</a:t>
            </a:r>
            <a:endParaRPr lang="pl-PL" sz="4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6FC0E5A-A169-9AE4-7AE4-B2BBC86BE83F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17 </a:t>
            </a:r>
          </a:p>
        </p:txBody>
      </p:sp>
    </p:spTree>
    <p:extLst>
      <p:ext uri="{BB962C8B-B14F-4D97-AF65-F5344CB8AC3E}">
        <p14:creationId xmlns:p14="http://schemas.microsoft.com/office/powerpoint/2010/main" val="10763862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18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zlecenie Radzie Światowej utworzenia planu projektu do omówienia na następnej Konferencji Służb Światowych dotyczącego rozważenia umożliwienia komitetom służb NA chętnym do drukowania/dystrybucji i sprzedaży literatury na terenie i poza terenem Stanów Zjednoczonych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0879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8155071" cy="1067705"/>
          </a:xfrm>
        </p:spPr>
        <p:txBody>
          <a:bodyPr/>
          <a:lstStyle/>
          <a:p>
            <a:r>
              <a:rPr lang="pl-PL" dirty="0"/>
              <a:t>Motywacja regionu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368646"/>
            <a:ext cx="9144000" cy="1655762"/>
          </a:xfrm>
        </p:spPr>
        <p:txBody>
          <a:bodyPr/>
          <a:lstStyle/>
          <a:p>
            <a:r>
              <a:rPr lang="pl-PL" sz="5400" dirty="0"/>
              <a:t>Literatura drukowana lokalnie mogłaby mieć niższą cenę dla uzależnionych, a jej drukowanie/dystrybucja mogłaby być tańsza.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5D505FF-6DB4-8650-E46F-7E11F0F3BF6F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18 </a:t>
            </a:r>
          </a:p>
        </p:txBody>
      </p:sp>
    </p:spTree>
    <p:extLst>
      <p:ext uri="{BB962C8B-B14F-4D97-AF65-F5344CB8AC3E}">
        <p14:creationId xmlns:p14="http://schemas.microsoft.com/office/powerpoint/2010/main" val="9860159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9680676" cy="1067705"/>
          </a:xfrm>
        </p:spPr>
        <p:txBody>
          <a:bodyPr/>
          <a:lstStyle/>
          <a:p>
            <a:r>
              <a:rPr lang="pl-PL" dirty="0"/>
              <a:t>Odpowiedź Rady Światowej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825846"/>
            <a:ext cx="10107396" cy="2898554"/>
          </a:xfrm>
        </p:spPr>
        <p:txBody>
          <a:bodyPr/>
          <a:lstStyle/>
          <a:p>
            <a:r>
              <a:rPr lang="pl-PL" sz="4800" dirty="0">
                <a:effectLst/>
                <a:ea typeface="Calibri" panose="020F0502020204030204" pitchFamily="34" charset="0"/>
              </a:rPr>
              <a:t>Cena literatury umożliwia udostępnianie jej taniej w rozwijających się regionach. Decentralizacja drukowania mogłaby skutkować drukowaniem literatury, która nie jest zatwierdzona. Kwestia zmniejszenia kosztów produkcji w przypadku drukowania lokalnie jest bardzo dyskusyjna.</a:t>
            </a:r>
            <a:endParaRPr lang="pl-PL" sz="4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6FC0E5A-A169-9AE4-7AE4-B2BBC86BE83F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18 </a:t>
            </a:r>
          </a:p>
        </p:txBody>
      </p:sp>
    </p:spTree>
    <p:extLst>
      <p:ext uri="{BB962C8B-B14F-4D97-AF65-F5344CB8AC3E}">
        <p14:creationId xmlns:p14="http://schemas.microsoft.com/office/powerpoint/2010/main" val="8451950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19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zlecenie Radzie Światowej utworzenia działającej zdalnie komisji bioetycznej, zajmującej się weryfikacją wszystkich badaczy i pytań badawczych, które zabiegają o dostęp do populacji NA poprzez NAWS na cele swoich badań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756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8155071" cy="1067705"/>
          </a:xfrm>
        </p:spPr>
        <p:txBody>
          <a:bodyPr/>
          <a:lstStyle/>
          <a:p>
            <a:r>
              <a:rPr lang="pl-PL" dirty="0"/>
              <a:t>Motywacja regionu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137899"/>
            <a:ext cx="9144000" cy="1655762"/>
          </a:xfrm>
        </p:spPr>
        <p:txBody>
          <a:bodyPr/>
          <a:lstStyle/>
          <a:p>
            <a:r>
              <a:rPr lang="pl-PL" sz="4400" dirty="0"/>
              <a:t>Rolą komisji bioetycznej byłoby dopilnowanie, by każdy członek NA poproszony o wzięcie udziału w badaniach naukowych udzielił świadomej zgody i rozumiał, w jaki sposób jego odpowiedzi będą wykorzystane, i że badania te nie zmuszają członków NA do łamania Tradycji. (Dotyczy sytuacji, w których NAWS daje dostęp badaczom do populacji NA)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5D505FF-6DB4-8650-E46F-7E11F0F3BF6F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19 </a:t>
            </a:r>
          </a:p>
        </p:txBody>
      </p:sp>
    </p:spTree>
    <p:extLst>
      <p:ext uri="{BB962C8B-B14F-4D97-AF65-F5344CB8AC3E}">
        <p14:creationId xmlns:p14="http://schemas.microsoft.com/office/powerpoint/2010/main" val="7328576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9680676" cy="1067705"/>
          </a:xfrm>
        </p:spPr>
        <p:txBody>
          <a:bodyPr/>
          <a:lstStyle/>
          <a:p>
            <a:r>
              <a:rPr lang="pl-PL" dirty="0"/>
              <a:t>Odpowiedź Rady Światowej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825846"/>
            <a:ext cx="11641556" cy="2898554"/>
          </a:xfrm>
        </p:spPr>
        <p:txBody>
          <a:bodyPr/>
          <a:lstStyle/>
          <a:p>
            <a:r>
              <a:rPr lang="pl-PL" sz="3600" dirty="0"/>
              <a:t>NAWS współpracuje wyłącznie z oficjalnymi placówkami medycznymi o dobrej reputacji. Wszystkie ankiety dla członków NA są anonimowe, a udział w nich dobrowolny. Częścią oficjalnego procesu badawczego jest udzielenie świadomej zgody przez uczestnika, a medyczna komisja bioetyczna musi być ostatnim ogniwem zatwierdzającym etyczność i format prowadzonych badań. Powstanie komisji Wspólnoty w praktyce uniemożliwiłoby więc udział NA w jakichkolwiek badaniach, co nie sprzyja rozpowszechnianiu Wspólnoty jako „powszechnie rozpoznawanej i szanowanej jako wiarygodny program zdrowienia z uzależnienia”.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6FC0E5A-A169-9AE4-7AE4-B2BBC86BE83F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19 </a:t>
            </a:r>
          </a:p>
        </p:txBody>
      </p:sp>
    </p:spTree>
    <p:extLst>
      <p:ext uri="{BB962C8B-B14F-4D97-AF65-F5344CB8AC3E}">
        <p14:creationId xmlns:p14="http://schemas.microsoft.com/office/powerpoint/2010/main" val="255257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20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zlecenie Radzie Światowej udostępniania na stronie </a:t>
            </a:r>
            <a:r>
              <a:rPr lang="pl-PL" sz="4800" dirty="0" err="1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na.org</a:t>
            </a:r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 nagrań z ogólnodostępnych webinariów dotyczących PR (IP), H&amp;I, pisania kroków przez osoby w zakładach karnych, FD, infolinii i innych</a:t>
            </a:r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883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21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5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O zlecenie Radzie Światowej usunięcia z listy dostępnej literatury Przewodnika H&amp;I</a:t>
            </a:r>
            <a:r>
              <a:rPr lang="pl-PL" sz="5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5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3576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8155071" cy="1067705"/>
          </a:xfrm>
        </p:spPr>
        <p:txBody>
          <a:bodyPr/>
          <a:lstStyle/>
          <a:p>
            <a:r>
              <a:rPr lang="pl-PL" dirty="0"/>
              <a:t>Objaśnienie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773238"/>
            <a:ext cx="9144000" cy="1655762"/>
          </a:xfrm>
        </p:spPr>
        <p:txBody>
          <a:bodyPr/>
          <a:lstStyle/>
          <a:p>
            <a:pPr marL="571500" indent="-571500">
              <a:buBlip>
                <a:blip r:embed="rId3"/>
              </a:buBlip>
            </a:pPr>
            <a:r>
              <a:rPr lang="pl-PL" sz="4400" dirty="0"/>
              <a:t>Przewodnik nie był aktualizowany od 1989 roku</a:t>
            </a:r>
          </a:p>
          <a:p>
            <a:pPr marL="571500" indent="-571500">
              <a:buBlip>
                <a:blip r:embed="rId3"/>
              </a:buBlip>
            </a:pPr>
            <a:r>
              <a:rPr lang="pl-PL" sz="4400" dirty="0"/>
              <a:t>Wiele regionów w dalszym ciągu z niego korzysta i uważa za cenne źródło wiedzy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5D505FF-6DB4-8650-E46F-7E11F0F3BF6F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21 </a:t>
            </a:r>
          </a:p>
        </p:txBody>
      </p:sp>
    </p:spTree>
    <p:extLst>
      <p:ext uri="{BB962C8B-B14F-4D97-AF65-F5344CB8AC3E}">
        <p14:creationId xmlns:p14="http://schemas.microsoft.com/office/powerpoint/2010/main" val="23427852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22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0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Jeśli jakikolwiek wniosek lub propozycja w treści lub intencji były zgłaszane i nie osiągnęły konsensusu ani nie zostały zaadaptowane przez dwie kolejne Konferencje Służb Światowych, treść ta lub intencja nie mogą być proponowane Wspólnocie we wnioskach CAR/CAT ani na Konferencji przez kolejny cykl konferencyjny</a:t>
            </a:r>
            <a:r>
              <a:rPr lang="pl-PL" sz="40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240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23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Aby wszystkie Konferencje Służb Światowych na żywo i online były </a:t>
            </a:r>
            <a:r>
              <a:rPr lang="pl-PL" sz="4800" dirty="0" err="1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streamowane</a:t>
            </a:r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 w formacie audio (w języku angielskim), by zapewnić dostęp do nich wszystkim członkom NA</a:t>
            </a:r>
            <a:r>
              <a:rPr lang="pl-PL" sz="48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712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8155071" cy="1067705"/>
          </a:xfrm>
        </p:spPr>
        <p:txBody>
          <a:bodyPr/>
          <a:lstStyle/>
          <a:p>
            <a:r>
              <a:rPr lang="pl-PL" dirty="0"/>
              <a:t>Objaśnienie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346358"/>
            <a:ext cx="10583813" cy="1588385"/>
          </a:xfrm>
        </p:spPr>
        <p:txBody>
          <a:bodyPr/>
          <a:lstStyle/>
          <a:p>
            <a:pPr marL="571500" indent="-571500">
              <a:buBlip>
                <a:blip r:embed="rId3"/>
              </a:buBlip>
            </a:pPr>
            <a:r>
              <a:rPr lang="pl-PL" sz="3600" dirty="0"/>
              <a:t>Ostatnie dwie KSŚ online były </a:t>
            </a:r>
            <a:r>
              <a:rPr lang="pl-PL" sz="3600" dirty="0" err="1"/>
              <a:t>streamowane</a:t>
            </a:r>
            <a:r>
              <a:rPr lang="pl-PL" sz="3600" dirty="0"/>
              <a:t> na prywatnym kanale na YouTube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600" dirty="0"/>
              <a:t>Coraz więcej regionów i zon sięga po nowe technologie w celu umożliwienia udziału w konferencjach wszystkim zainteresowanym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600" dirty="0"/>
              <a:t>Rada Światowa sugeruje, że te kwestie warto ustalać na bieżąco, a nie w postaci wniosku CAR, ponieważ sytuacja bywa dynamiczna i może wymagać elastycznego podejścia.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600" dirty="0"/>
              <a:t>Dyskusje i pomysły dotyczące streamingu pojawiają się od czasu pandemii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5D505FF-6DB4-8650-E46F-7E11F0F3BF6F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22</a:t>
            </a:r>
          </a:p>
        </p:txBody>
      </p:sp>
    </p:spTree>
    <p:extLst>
      <p:ext uri="{BB962C8B-B14F-4D97-AF65-F5344CB8AC3E}">
        <p14:creationId xmlns:p14="http://schemas.microsoft.com/office/powerpoint/2010/main" val="7157807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24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Aby wszystkie webinaria dla uczestników konferencji były </a:t>
            </a:r>
            <a:r>
              <a:rPr lang="pl-PL" sz="4400" dirty="0" err="1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streamowane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 w formacie audio (w języku angielskim), by zapewnić dostęp do nich wszystkim członkom NA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6694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7A8E7-C339-1D33-22AC-1A41FC97E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244" y="300941"/>
            <a:ext cx="8155071" cy="1067705"/>
          </a:xfrm>
        </p:spPr>
        <p:txBody>
          <a:bodyPr/>
          <a:lstStyle/>
          <a:p>
            <a:r>
              <a:rPr lang="pl-PL" dirty="0"/>
              <a:t>Objaśnienie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E88D07-2E1B-4891-6BB9-D92F1347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244" y="1346358"/>
            <a:ext cx="10583813" cy="1588385"/>
          </a:xfrm>
        </p:spPr>
        <p:txBody>
          <a:bodyPr/>
          <a:lstStyle/>
          <a:p>
            <a:pPr marL="571500" indent="-571500">
              <a:buBlip>
                <a:blip r:embed="rId3"/>
              </a:buBlip>
            </a:pPr>
            <a:r>
              <a:rPr lang="pl-PL" sz="3600" dirty="0"/>
              <a:t>Spotkania dla uczestników konferencji odbywają się co dwa miesiące pomiędzy konferencjami</a:t>
            </a:r>
          </a:p>
          <a:p>
            <a:pPr marL="571500" indent="-571500">
              <a:buBlip>
                <a:blip r:embed="rId3"/>
              </a:buBlip>
            </a:pPr>
            <a:r>
              <a:rPr lang="pl-PL" sz="3600" dirty="0"/>
              <a:t>Podczas spotkań zazwyczaj słyszymy raporty od NAWS i omawiamy aktualne tematy oraz zagadnienia związane z Konferencją Służb Światowych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5D505FF-6DB4-8650-E46F-7E11F0F3BF6F}"/>
              </a:ext>
            </a:extLst>
          </p:cNvPr>
          <p:cNvSpPr txBox="1"/>
          <p:nvPr/>
        </p:nvSpPr>
        <p:spPr>
          <a:xfrm rot="862382">
            <a:off x="8556067" y="679635"/>
            <a:ext cx="3155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bg1"/>
                </a:solidFill>
              </a:rPr>
              <a:t>WNIOSEK 24</a:t>
            </a:r>
          </a:p>
        </p:txBody>
      </p:sp>
    </p:spTree>
    <p:extLst>
      <p:ext uri="{BB962C8B-B14F-4D97-AF65-F5344CB8AC3E}">
        <p14:creationId xmlns:p14="http://schemas.microsoft.com/office/powerpoint/2010/main" val="26905650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4D6D5-976F-AB78-3627-E5C6D989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97204">
            <a:off x="347245" y="300941"/>
            <a:ext cx="11821610" cy="1067705"/>
          </a:xfrm>
        </p:spPr>
        <p:txBody>
          <a:bodyPr/>
          <a:lstStyle/>
          <a:p>
            <a:r>
              <a:rPr lang="pl-PL" dirty="0"/>
              <a:t>WNIOSEK 25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8D1BA7A-F744-508D-4DBC-1DB793D74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197" y="1886527"/>
            <a:ext cx="9518650" cy="4391195"/>
          </a:xfrm>
        </p:spPr>
        <p:txBody>
          <a:bodyPr anchor="ctr"/>
          <a:lstStyle/>
          <a:p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  <a:ea typeface="Calibri" panose="020F0502020204030204" pitchFamily="34" charset="0"/>
              </a:rPr>
              <a:t>Aby wszystkie głosy i wyniki wstępnych głosowań dotyczących wniosków CAR i CAT (nie dotyczy wyborów do służb) były wyświetlane w czasie rzeczywistym, tak aby każdy uczestnik konferencji widział kto i jak zagłosował</a:t>
            </a:r>
            <a:r>
              <a:rPr lang="pl-PL" sz="4400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pl-PL" sz="4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7313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E727DB5-A385-A05E-0604-2A41F30D0931}"/>
              </a:ext>
            </a:extLst>
          </p:cNvPr>
          <p:cNvSpPr txBox="1"/>
          <p:nvPr/>
        </p:nvSpPr>
        <p:spPr>
          <a:xfrm>
            <a:off x="8005011" y="705853"/>
            <a:ext cx="36255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dirty="0"/>
              <a:t>Praca w grupach</a:t>
            </a:r>
          </a:p>
        </p:txBody>
      </p:sp>
    </p:spTree>
    <p:extLst>
      <p:ext uri="{BB962C8B-B14F-4D97-AF65-F5344CB8AC3E}">
        <p14:creationId xmlns:p14="http://schemas.microsoft.com/office/powerpoint/2010/main" val="301112899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E727DB5-A385-A05E-0604-2A41F30D0931}"/>
              </a:ext>
            </a:extLst>
          </p:cNvPr>
          <p:cNvSpPr txBox="1"/>
          <p:nvPr/>
        </p:nvSpPr>
        <p:spPr>
          <a:xfrm>
            <a:off x="8005011" y="705853"/>
            <a:ext cx="418698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rgbClr val="00283C"/>
                </a:solidFill>
              </a:rPr>
              <a:t>Jak delegat regionu może pomóc grupom sprawować zwierzchnictwo nad strukturami służb NA?</a:t>
            </a:r>
          </a:p>
        </p:txBody>
      </p:sp>
    </p:spTree>
    <p:extLst>
      <p:ext uri="{BB962C8B-B14F-4D97-AF65-F5344CB8AC3E}">
        <p14:creationId xmlns:p14="http://schemas.microsoft.com/office/powerpoint/2010/main" val="4567392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E727DB5-A385-A05E-0604-2A41F30D0931}"/>
              </a:ext>
            </a:extLst>
          </p:cNvPr>
          <p:cNvSpPr txBox="1"/>
          <p:nvPr/>
        </p:nvSpPr>
        <p:spPr>
          <a:xfrm>
            <a:off x="8005011" y="705853"/>
            <a:ext cx="418698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Jak grupa w praktyce może wziąć udział w głosowaniu nad wnioskami CAR?</a:t>
            </a:r>
          </a:p>
        </p:txBody>
      </p:sp>
    </p:spTree>
    <p:extLst>
      <p:ext uri="{BB962C8B-B14F-4D97-AF65-F5344CB8AC3E}">
        <p14:creationId xmlns:p14="http://schemas.microsoft.com/office/powerpoint/2010/main" val="8135817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E727DB5-A385-A05E-0604-2A41F30D0931}"/>
              </a:ext>
            </a:extLst>
          </p:cNvPr>
          <p:cNvSpPr txBox="1"/>
          <p:nvPr/>
        </p:nvSpPr>
        <p:spPr>
          <a:xfrm>
            <a:off x="8005011" y="705853"/>
            <a:ext cx="418698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Jak rozumiem Koncepcję Drugą?</a:t>
            </a:r>
          </a:p>
        </p:txBody>
      </p:sp>
    </p:spTree>
    <p:extLst>
      <p:ext uri="{BB962C8B-B14F-4D97-AF65-F5344CB8AC3E}">
        <p14:creationId xmlns:p14="http://schemas.microsoft.com/office/powerpoint/2010/main" val="11533964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E727DB5-A385-A05E-0604-2A41F30D0931}"/>
              </a:ext>
            </a:extLst>
          </p:cNvPr>
          <p:cNvSpPr txBox="1"/>
          <p:nvPr/>
        </p:nvSpPr>
        <p:spPr>
          <a:xfrm>
            <a:off x="8005011" y="705853"/>
            <a:ext cx="418698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dirty="0">
                <a:solidFill>
                  <a:srgbClr val="00283C"/>
                </a:solidFill>
                <a:effectLst/>
                <a:ea typeface="Calibri" panose="020F0502020204030204" pitchFamily="34" charset="0"/>
              </a:rPr>
              <a:t>Jak rozumiem Koncepcję Trzecią?</a:t>
            </a:r>
          </a:p>
        </p:txBody>
      </p:sp>
    </p:spTree>
    <p:extLst>
      <p:ext uri="{BB962C8B-B14F-4D97-AF65-F5344CB8AC3E}">
        <p14:creationId xmlns:p14="http://schemas.microsoft.com/office/powerpoint/2010/main" val="849945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C212EE-53A3-B949-1E6E-32A58679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Dziękujemy!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7EB6021-6D58-4763-0C8F-D7FDB1961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>
                <a:solidFill>
                  <a:srgbClr val="00283C"/>
                </a:solidFill>
              </a:rPr>
              <a:t>Śmiało piszcie ze wszelkimi pytaniami na adres</a:t>
            </a:r>
          </a:p>
          <a:p>
            <a:r>
              <a:rPr lang="pl-PL" dirty="0" err="1">
                <a:solidFill>
                  <a:srgbClr val="00283C"/>
                </a:solidFill>
              </a:rPr>
              <a:t>rd-poland@anonimowinarkomani.org</a:t>
            </a:r>
            <a:endParaRPr lang="pl-PL" dirty="0">
              <a:solidFill>
                <a:srgbClr val="0028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32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000000"/>
      </a:dk1>
      <a:lt1>
        <a:srgbClr val="FFFFFF"/>
      </a:lt1>
      <a:dk2>
        <a:srgbClr val="605962"/>
      </a:dk2>
      <a:lt2>
        <a:srgbClr val="A7A8AB"/>
      </a:lt2>
      <a:accent1>
        <a:srgbClr val="5CBEC6"/>
      </a:accent1>
      <a:accent2>
        <a:srgbClr val="177978"/>
      </a:accent2>
      <a:accent3>
        <a:srgbClr val="4986B9"/>
      </a:accent3>
      <a:accent4>
        <a:srgbClr val="194A68"/>
      </a:accent4>
      <a:accent5>
        <a:srgbClr val="9B226B"/>
      </a:accent5>
      <a:accent6>
        <a:srgbClr val="692555"/>
      </a:accent6>
      <a:hlink>
        <a:srgbClr val="27AAE1"/>
      </a:hlink>
      <a:folHlink>
        <a:srgbClr val="954F72"/>
      </a:folHlink>
    </a:clrScheme>
    <a:fontScheme name="Custom 1">
      <a:majorFont>
        <a:latin typeface="Franklin Gothic Heavy"/>
        <a:ea typeface=""/>
        <a:cs typeface=""/>
      </a:majorFont>
      <a:minorFont>
        <a:latin typeface="Franklin Gothic Medium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7">
      <a:dk1>
        <a:srgbClr val="000000"/>
      </a:dk1>
      <a:lt1>
        <a:srgbClr val="FFFFFF"/>
      </a:lt1>
      <a:dk2>
        <a:srgbClr val="605962"/>
      </a:dk2>
      <a:lt2>
        <a:srgbClr val="A7A8AB"/>
      </a:lt2>
      <a:accent1>
        <a:srgbClr val="5CBEC6"/>
      </a:accent1>
      <a:accent2>
        <a:srgbClr val="177978"/>
      </a:accent2>
      <a:accent3>
        <a:srgbClr val="4986B9"/>
      </a:accent3>
      <a:accent4>
        <a:srgbClr val="194A68"/>
      </a:accent4>
      <a:accent5>
        <a:srgbClr val="9B226B"/>
      </a:accent5>
      <a:accent6>
        <a:srgbClr val="692555"/>
      </a:accent6>
      <a:hlink>
        <a:srgbClr val="27AAE1"/>
      </a:hlink>
      <a:folHlink>
        <a:srgbClr val="954F72"/>
      </a:folHlink>
    </a:clrScheme>
    <a:fontScheme name="Custom 1">
      <a:majorFont>
        <a:latin typeface="Franklin Gothic Heavy"/>
        <a:ea typeface=""/>
        <a:cs typeface=""/>
      </a:majorFont>
      <a:minorFont>
        <a:latin typeface="Franklin Gothic Medium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Custom 17">
      <a:dk1>
        <a:srgbClr val="000000"/>
      </a:dk1>
      <a:lt1>
        <a:srgbClr val="FFFFFF"/>
      </a:lt1>
      <a:dk2>
        <a:srgbClr val="605962"/>
      </a:dk2>
      <a:lt2>
        <a:srgbClr val="A7A8AB"/>
      </a:lt2>
      <a:accent1>
        <a:srgbClr val="5CBEC6"/>
      </a:accent1>
      <a:accent2>
        <a:srgbClr val="177978"/>
      </a:accent2>
      <a:accent3>
        <a:srgbClr val="4986B9"/>
      </a:accent3>
      <a:accent4>
        <a:srgbClr val="194A68"/>
      </a:accent4>
      <a:accent5>
        <a:srgbClr val="9B226B"/>
      </a:accent5>
      <a:accent6>
        <a:srgbClr val="692555"/>
      </a:accent6>
      <a:hlink>
        <a:srgbClr val="27AAE1"/>
      </a:hlink>
      <a:folHlink>
        <a:srgbClr val="954F72"/>
      </a:folHlink>
    </a:clrScheme>
    <a:fontScheme name="Custom 1">
      <a:majorFont>
        <a:latin typeface="Franklin Gothic Heavy"/>
        <a:ea typeface=""/>
        <a:cs typeface=""/>
      </a:majorFont>
      <a:minorFont>
        <a:latin typeface="Franklin Gothic Medium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 design</Template>
  <TotalTime>12225</TotalTime>
  <Words>2962</Words>
  <Application>Microsoft Macintosh PowerPoint</Application>
  <PresentationFormat>Panoramiczny</PresentationFormat>
  <Paragraphs>291</Paragraphs>
  <Slides>75</Slides>
  <Notes>63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75</vt:i4>
      </vt:variant>
    </vt:vector>
  </HeadingPairs>
  <TitlesOfParts>
    <vt:vector size="82" baseType="lpstr">
      <vt:lpstr>Arial</vt:lpstr>
      <vt:lpstr>Calibri</vt:lpstr>
      <vt:lpstr>Franklin Gothic Heavy</vt:lpstr>
      <vt:lpstr>Franklin Gothic Medium Cond</vt:lpstr>
      <vt:lpstr>Office Theme</vt:lpstr>
      <vt:lpstr>1_Office Theme</vt:lpstr>
      <vt:lpstr>4_Office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Dlaczego wnioski CAR są przekazywane grupom?</vt:lpstr>
      <vt:lpstr>Conference Agenda Report</vt:lpstr>
      <vt:lpstr>Conference Approval Track</vt:lpstr>
      <vt:lpstr>WNIOSKI CAR</vt:lpstr>
      <vt:lpstr>WNIOSEK 1</vt:lpstr>
      <vt:lpstr>Prezentacja programu PowerPoint</vt:lpstr>
      <vt:lpstr>Prezentacja programu PowerPoint</vt:lpstr>
      <vt:lpstr>Prezentacja programu PowerPoint</vt:lpstr>
      <vt:lpstr>Prezentacja programu PowerPoint</vt:lpstr>
      <vt:lpstr>WNIOSEK 2</vt:lpstr>
      <vt:lpstr>Prezentacja programu PowerPoint</vt:lpstr>
      <vt:lpstr>Prezentacja programu PowerPoint</vt:lpstr>
      <vt:lpstr>Prezentacja programu PowerPoint</vt:lpstr>
      <vt:lpstr>WNIOSEK 3</vt:lpstr>
      <vt:lpstr>Prezentacja programu PowerPoint</vt:lpstr>
      <vt:lpstr>WNIOSEK 4</vt:lpstr>
      <vt:lpstr>Prezentacja programu PowerPoint</vt:lpstr>
      <vt:lpstr>Prezentacja programu PowerPoint</vt:lpstr>
      <vt:lpstr>WNIOSEK 5</vt:lpstr>
      <vt:lpstr>Prezentacja programu PowerPoint</vt:lpstr>
      <vt:lpstr>Prezentacja programu PowerPoint</vt:lpstr>
      <vt:lpstr>WNIOSEK 6</vt:lpstr>
      <vt:lpstr>Prezentacja programu PowerPoint</vt:lpstr>
      <vt:lpstr>Prezentacja programu PowerPoint</vt:lpstr>
      <vt:lpstr>WNIOSEK 7</vt:lpstr>
      <vt:lpstr>Prezentacja programu PowerPoint</vt:lpstr>
      <vt:lpstr>Prezentacja programu PowerPoint</vt:lpstr>
      <vt:lpstr>WNIOSEK 8</vt:lpstr>
      <vt:lpstr>Prezentacja programu PowerPoint</vt:lpstr>
      <vt:lpstr>WNIOSEK 9</vt:lpstr>
      <vt:lpstr>Prezentacja programu PowerPoint</vt:lpstr>
      <vt:lpstr>Prezentacja programu PowerPoint</vt:lpstr>
      <vt:lpstr>WNIOSEK 10</vt:lpstr>
      <vt:lpstr>Prezentacja programu PowerPoint</vt:lpstr>
      <vt:lpstr>WNIOSEK 11</vt:lpstr>
      <vt:lpstr>Prezentacja programu PowerPoint</vt:lpstr>
      <vt:lpstr>WNIOSEK 12</vt:lpstr>
      <vt:lpstr>ANKIETA</vt:lpstr>
      <vt:lpstr>Prezentacja programu PowerPoint</vt:lpstr>
      <vt:lpstr>WNIOSEK 13</vt:lpstr>
      <vt:lpstr>WNIOSEK 14</vt:lpstr>
      <vt:lpstr>WNIOSEK 15</vt:lpstr>
      <vt:lpstr>Proponowana zmiana</vt:lpstr>
      <vt:lpstr>WNIOSEK 16</vt:lpstr>
      <vt:lpstr>Motywacja regionu</vt:lpstr>
      <vt:lpstr>Odpowiedź Rady Światowej</vt:lpstr>
      <vt:lpstr>WNIOSEK 17</vt:lpstr>
      <vt:lpstr>Motywacja regionu</vt:lpstr>
      <vt:lpstr>Odpowiedź Rady Światowej</vt:lpstr>
      <vt:lpstr>WNIOSEK 18</vt:lpstr>
      <vt:lpstr>Motywacja regionu</vt:lpstr>
      <vt:lpstr>Odpowiedź Rady Światowej</vt:lpstr>
      <vt:lpstr>WNIOSEK 19</vt:lpstr>
      <vt:lpstr>Motywacja regionu</vt:lpstr>
      <vt:lpstr>Odpowiedź Rady Światowej</vt:lpstr>
      <vt:lpstr>WNIOSEK 20</vt:lpstr>
      <vt:lpstr>WNIOSEK 21</vt:lpstr>
      <vt:lpstr>Objaśnienie</vt:lpstr>
      <vt:lpstr>WNIOSEK 22</vt:lpstr>
      <vt:lpstr>WNIOSEK 23</vt:lpstr>
      <vt:lpstr>Objaśnienie</vt:lpstr>
      <vt:lpstr>WNIOSEK 24</vt:lpstr>
      <vt:lpstr>Objaśnienie</vt:lpstr>
      <vt:lpstr>WNIOSEK 25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conference agenda report</dc:title>
  <dc:creator>Elliot M</dc:creator>
  <cp:lastModifiedBy>Jadwiga Bogusławska</cp:lastModifiedBy>
  <cp:revision>26</cp:revision>
  <dcterms:created xsi:type="dcterms:W3CDTF">2022-11-23T08:30:40Z</dcterms:created>
  <dcterms:modified xsi:type="dcterms:W3CDTF">2023-02-17T21:20:59Z</dcterms:modified>
</cp:coreProperties>
</file>