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7" r:id="rId12"/>
    <p:sldId id="269" r:id="rId13"/>
    <p:sldId id="270" r:id="rId14"/>
    <p:sldId id="281" r:id="rId15"/>
    <p:sldId id="271" r:id="rId16"/>
    <p:sldId id="280" r:id="rId17"/>
    <p:sldId id="272" r:id="rId18"/>
    <p:sldId id="283" r:id="rId19"/>
    <p:sldId id="284" r:id="rId20"/>
    <p:sldId id="274" r:id="rId21"/>
    <p:sldId id="275" r:id="rId22"/>
    <p:sldId id="282" r:id="rId23"/>
    <p:sldId id="276" r:id="rId24"/>
    <p:sldId id="278" r:id="rId25"/>
    <p:sldId id="279" r:id="rId2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8" d="100"/>
          <a:sy n="88" d="100"/>
        </p:scale>
        <p:origin x="-374"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notesMaster" Target="notesMasters/notesMaster1.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AD90DA-2DAE-4C3A-885B-648874B305F6}" type="datetimeFigureOut">
              <a:rPr lang="pl-PL" smtClean="0"/>
              <a:pPr/>
              <a:t>20.02.2024</a:t>
            </a:fld>
            <a:endParaRPr lang="pl-PL" dirty="0"/>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CB0F5-FDC7-4F80-90FC-CCFC820442DD}" type="slidenum">
              <a:rPr lang="pl-PL" smtClean="0"/>
              <a:pPr/>
              <a:t>‹#›</a:t>
            </a:fld>
            <a:endParaRPr lang="pl-PL" dirty="0"/>
          </a:p>
        </p:txBody>
      </p:sp>
    </p:spTree>
    <p:extLst>
      <p:ext uri="{BB962C8B-B14F-4D97-AF65-F5344CB8AC3E}">
        <p14:creationId xmlns:p14="http://schemas.microsoft.com/office/powerpoint/2010/main" val="1920070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20E114D-E68A-2E27-6CDF-C9AB744E9A2F}"/>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02D32D4B-B0CE-1483-6A49-1D3D1D76C6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F9F84ECD-A958-6C39-D215-CA5AD5EAB97A}"/>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5" name="Symbol zastępczy stopki 4">
            <a:extLst>
              <a:ext uri="{FF2B5EF4-FFF2-40B4-BE49-F238E27FC236}">
                <a16:creationId xmlns:a16="http://schemas.microsoft.com/office/drawing/2014/main" id="{FD460CD4-39AE-B1F4-8399-5A11398E266D}"/>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8AE326F0-F0BE-5772-2DC7-1CA94A2B425B}"/>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2281724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FD11A9-985E-D3E5-CCCF-E09713A4EC2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7F19B41-E924-04CD-1A7F-9BA607139CF0}"/>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8F36208-C559-64F6-2221-BFC45A1F929F}"/>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5" name="Symbol zastępczy stopki 4">
            <a:extLst>
              <a:ext uri="{FF2B5EF4-FFF2-40B4-BE49-F238E27FC236}">
                <a16:creationId xmlns:a16="http://schemas.microsoft.com/office/drawing/2014/main" id="{AC0FE580-E6D4-EF47-FF34-9F85A5C71209}"/>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A773AEEC-5FF1-B151-8839-462E0F9F47D2}"/>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819166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B5C309-2AFC-82AA-E833-10B02EE506B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D7C97B00-3385-B8B8-3342-791E4D2534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765539E2-F757-7141-3404-3D1233D5DDC5}"/>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5" name="Symbol zastępczy stopki 4">
            <a:extLst>
              <a:ext uri="{FF2B5EF4-FFF2-40B4-BE49-F238E27FC236}">
                <a16:creationId xmlns:a16="http://schemas.microsoft.com/office/drawing/2014/main" id="{AF460C86-4F54-0185-6D13-2218CB5DE8F5}"/>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B0E7C336-1B16-3449-9A57-99A1160DE388}"/>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1209908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6F2B40-A393-8567-213F-559D7468BEC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2A9408F-2237-43E5-D4B8-515066CC0310}"/>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1DF9D124-EAD0-A68D-4326-70EF2A8EB42D}"/>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B1005C44-7B20-7021-2115-BD1F4133919D}"/>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6" name="Symbol zastępczy stopki 5">
            <a:extLst>
              <a:ext uri="{FF2B5EF4-FFF2-40B4-BE49-F238E27FC236}">
                <a16:creationId xmlns:a16="http://schemas.microsoft.com/office/drawing/2014/main" id="{B17300EB-F3A7-269C-406B-A0AB0C12E4E6}"/>
              </a:ext>
            </a:extLst>
          </p:cNvPr>
          <p:cNvSpPr>
            <a:spLocks noGrp="1"/>
          </p:cNvSpPr>
          <p:nvPr>
            <p:ph type="ftr" sz="quarter" idx="11"/>
          </p:nvPr>
        </p:nvSpPr>
        <p:spPr/>
        <p:txBody>
          <a:bodyPr/>
          <a:lstStyle/>
          <a:p>
            <a:endParaRPr lang="pl-PL" dirty="0"/>
          </a:p>
        </p:txBody>
      </p:sp>
      <p:sp>
        <p:nvSpPr>
          <p:cNvPr id="7" name="Symbol zastępczy numeru slajdu 6">
            <a:extLst>
              <a:ext uri="{FF2B5EF4-FFF2-40B4-BE49-F238E27FC236}">
                <a16:creationId xmlns:a16="http://schemas.microsoft.com/office/drawing/2014/main" id="{340BB82B-A3A2-AA0E-78A2-4154E6ED0A81}"/>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1606741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A2157B-2D53-110C-E8F2-A3C94E5F6BF5}"/>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13802F64-0AE8-1ADA-0E70-7DF3A1630A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25C2B8F9-2241-42B9-43D2-F4F8F45704E9}"/>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7305EEA3-EBE2-B052-E1F9-334BB285C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FF1B4BE1-084D-A9F9-FACF-9A1D71BB4B40}"/>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2FB195F1-3869-0566-2B6A-42E3E6E99CE0}"/>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8" name="Symbol zastępczy stopki 7">
            <a:extLst>
              <a:ext uri="{FF2B5EF4-FFF2-40B4-BE49-F238E27FC236}">
                <a16:creationId xmlns:a16="http://schemas.microsoft.com/office/drawing/2014/main" id="{AC2B015E-4B8B-4E52-526E-A69B316708DB}"/>
              </a:ext>
            </a:extLst>
          </p:cNvPr>
          <p:cNvSpPr>
            <a:spLocks noGrp="1"/>
          </p:cNvSpPr>
          <p:nvPr>
            <p:ph type="ftr" sz="quarter" idx="11"/>
          </p:nvPr>
        </p:nvSpPr>
        <p:spPr/>
        <p:txBody>
          <a:bodyPr/>
          <a:lstStyle/>
          <a:p>
            <a:endParaRPr lang="pl-PL" dirty="0"/>
          </a:p>
        </p:txBody>
      </p:sp>
      <p:sp>
        <p:nvSpPr>
          <p:cNvPr id="9" name="Symbol zastępczy numeru slajdu 8">
            <a:extLst>
              <a:ext uri="{FF2B5EF4-FFF2-40B4-BE49-F238E27FC236}">
                <a16:creationId xmlns:a16="http://schemas.microsoft.com/office/drawing/2014/main" id="{0E3323FB-A664-139C-EA56-82CCF9EA3604}"/>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1813737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7FF167-F001-7C95-A291-53D89736D38F}"/>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85D08799-717B-D882-CC26-9DC35F31F384}"/>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4" name="Symbol zastępczy stopki 3">
            <a:extLst>
              <a:ext uri="{FF2B5EF4-FFF2-40B4-BE49-F238E27FC236}">
                <a16:creationId xmlns:a16="http://schemas.microsoft.com/office/drawing/2014/main" id="{C7AC7E03-4D38-85D4-DCC8-6FCEBAD35F8B}"/>
              </a:ext>
            </a:extLst>
          </p:cNvPr>
          <p:cNvSpPr>
            <a:spLocks noGrp="1"/>
          </p:cNvSpPr>
          <p:nvPr>
            <p:ph type="ftr" sz="quarter" idx="11"/>
          </p:nvPr>
        </p:nvSpPr>
        <p:spPr/>
        <p:txBody>
          <a:bodyPr/>
          <a:lstStyle/>
          <a:p>
            <a:endParaRPr lang="pl-PL" dirty="0"/>
          </a:p>
        </p:txBody>
      </p:sp>
      <p:sp>
        <p:nvSpPr>
          <p:cNvPr id="5" name="Symbol zastępczy numeru slajdu 4">
            <a:extLst>
              <a:ext uri="{FF2B5EF4-FFF2-40B4-BE49-F238E27FC236}">
                <a16:creationId xmlns:a16="http://schemas.microsoft.com/office/drawing/2014/main" id="{A70BAC07-11AB-B119-F871-33B710A01874}"/>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159820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1C288731-1E2F-6307-9BB3-991EE389721B}"/>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3" name="Symbol zastępczy stopki 2">
            <a:extLst>
              <a:ext uri="{FF2B5EF4-FFF2-40B4-BE49-F238E27FC236}">
                <a16:creationId xmlns:a16="http://schemas.microsoft.com/office/drawing/2014/main" id="{A123F839-2A31-690E-8291-2899931B4329}"/>
              </a:ext>
            </a:extLst>
          </p:cNvPr>
          <p:cNvSpPr>
            <a:spLocks noGrp="1"/>
          </p:cNvSpPr>
          <p:nvPr>
            <p:ph type="ftr" sz="quarter" idx="11"/>
          </p:nvPr>
        </p:nvSpPr>
        <p:spPr/>
        <p:txBody>
          <a:bodyPr/>
          <a:lstStyle/>
          <a:p>
            <a:endParaRPr lang="pl-PL" dirty="0"/>
          </a:p>
        </p:txBody>
      </p:sp>
      <p:sp>
        <p:nvSpPr>
          <p:cNvPr id="4" name="Symbol zastępczy numeru slajdu 3">
            <a:extLst>
              <a:ext uri="{FF2B5EF4-FFF2-40B4-BE49-F238E27FC236}">
                <a16:creationId xmlns:a16="http://schemas.microsoft.com/office/drawing/2014/main" id="{37C6D145-E75E-769D-FD6F-32E280C6F69F}"/>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585153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0E4E5EB-300A-976D-DDB9-0B334F36C683}"/>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B317DB56-5543-4B44-BA12-5AAE7E484F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08BE4063-E9F7-C521-A830-416AAFCA0A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AE5AA2C4-765B-1CA9-270B-5EA788330E53}"/>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6" name="Symbol zastępczy stopki 5">
            <a:extLst>
              <a:ext uri="{FF2B5EF4-FFF2-40B4-BE49-F238E27FC236}">
                <a16:creationId xmlns:a16="http://schemas.microsoft.com/office/drawing/2014/main" id="{ED43C6E3-EBA5-BD31-F6F0-82233489E86D}"/>
              </a:ext>
            </a:extLst>
          </p:cNvPr>
          <p:cNvSpPr>
            <a:spLocks noGrp="1"/>
          </p:cNvSpPr>
          <p:nvPr>
            <p:ph type="ftr" sz="quarter" idx="11"/>
          </p:nvPr>
        </p:nvSpPr>
        <p:spPr/>
        <p:txBody>
          <a:bodyPr/>
          <a:lstStyle/>
          <a:p>
            <a:endParaRPr lang="pl-PL" dirty="0"/>
          </a:p>
        </p:txBody>
      </p:sp>
      <p:sp>
        <p:nvSpPr>
          <p:cNvPr id="7" name="Symbol zastępczy numeru slajdu 6">
            <a:extLst>
              <a:ext uri="{FF2B5EF4-FFF2-40B4-BE49-F238E27FC236}">
                <a16:creationId xmlns:a16="http://schemas.microsoft.com/office/drawing/2014/main" id="{DFCA3C10-DFEC-BAB0-EC44-6DEAFC1E2B9A}"/>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2543094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B1002CE-A303-9849-06CF-D28B7A522D6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A7CF17C6-713E-A5E2-5D94-DD433FF22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a:extLst>
              <a:ext uri="{FF2B5EF4-FFF2-40B4-BE49-F238E27FC236}">
                <a16:creationId xmlns:a16="http://schemas.microsoft.com/office/drawing/2014/main" id="{7A86F451-2C6F-72E8-30CB-E4F381D1B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B0C88F3-0AE1-78C1-EA34-6A41B923036C}"/>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6" name="Symbol zastępczy stopki 5">
            <a:extLst>
              <a:ext uri="{FF2B5EF4-FFF2-40B4-BE49-F238E27FC236}">
                <a16:creationId xmlns:a16="http://schemas.microsoft.com/office/drawing/2014/main" id="{7E8F288E-E207-A220-E14A-8BC483020570}"/>
              </a:ext>
            </a:extLst>
          </p:cNvPr>
          <p:cNvSpPr>
            <a:spLocks noGrp="1"/>
          </p:cNvSpPr>
          <p:nvPr>
            <p:ph type="ftr" sz="quarter" idx="11"/>
          </p:nvPr>
        </p:nvSpPr>
        <p:spPr/>
        <p:txBody>
          <a:bodyPr/>
          <a:lstStyle/>
          <a:p>
            <a:endParaRPr lang="pl-PL" dirty="0"/>
          </a:p>
        </p:txBody>
      </p:sp>
      <p:sp>
        <p:nvSpPr>
          <p:cNvPr id="7" name="Symbol zastępczy numeru slajdu 6">
            <a:extLst>
              <a:ext uri="{FF2B5EF4-FFF2-40B4-BE49-F238E27FC236}">
                <a16:creationId xmlns:a16="http://schemas.microsoft.com/office/drawing/2014/main" id="{19A8C11D-14D7-185A-8253-B8DA48F42C59}"/>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1184733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DACDE7-AE75-C795-5F6A-B27172CF4FA6}"/>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E1257567-82B1-A5DC-8C95-BF031B6BCA91}"/>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CEFFB17-5EA9-E95A-A10B-8A7DB54182F9}"/>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5" name="Symbol zastępczy stopki 4">
            <a:extLst>
              <a:ext uri="{FF2B5EF4-FFF2-40B4-BE49-F238E27FC236}">
                <a16:creationId xmlns:a16="http://schemas.microsoft.com/office/drawing/2014/main" id="{EC043C3A-6C62-D71F-3EC7-721B013D5CF7}"/>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D3C5B83B-BA6C-0E2F-1D17-A035937DDC85}"/>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2401014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C87D534C-295D-AC7A-D6A1-30A981E6A73D}"/>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7CF68C7F-F9BA-0D33-7D17-FD9B3EA385C1}"/>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9E8385B-E1DB-BA30-03A9-E3CC06358B8E}"/>
              </a:ext>
            </a:extLst>
          </p:cNvPr>
          <p:cNvSpPr>
            <a:spLocks noGrp="1"/>
          </p:cNvSpPr>
          <p:nvPr>
            <p:ph type="dt" sz="half" idx="10"/>
          </p:nvPr>
        </p:nvSpPr>
        <p:spPr/>
        <p:txBody>
          <a:bodyPr/>
          <a:lstStyle/>
          <a:p>
            <a:fld id="{D3F07FC8-56B4-4280-BD57-55E1FB922FAE}" type="datetimeFigureOut">
              <a:rPr lang="pl-PL" smtClean="0"/>
              <a:pPr/>
              <a:t>20.02.2024</a:t>
            </a:fld>
            <a:endParaRPr lang="pl-PL" dirty="0"/>
          </a:p>
        </p:txBody>
      </p:sp>
      <p:sp>
        <p:nvSpPr>
          <p:cNvPr id="5" name="Symbol zastępczy stopki 4">
            <a:extLst>
              <a:ext uri="{FF2B5EF4-FFF2-40B4-BE49-F238E27FC236}">
                <a16:creationId xmlns:a16="http://schemas.microsoft.com/office/drawing/2014/main" id="{C87609B5-63E4-4EC6-49AF-3DAAB037A4AD}"/>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30FD774F-296B-BE1A-1101-3359C3A8532B}"/>
              </a:ext>
            </a:extLst>
          </p:cNvPr>
          <p:cNvSpPr>
            <a:spLocks noGrp="1"/>
          </p:cNvSpPr>
          <p:nvPr>
            <p:ph type="sldNum" sz="quarter" idx="12"/>
          </p:nvPr>
        </p:nvSpPr>
        <p:spPr/>
        <p:txBody>
          <a:body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2400506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C1D2B18C-FBEE-11F5-CD0D-F056C773B9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8F10AE33-33E9-E3AF-CD69-164F36471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FA0FDA3-D2C8-8AA7-D484-64E6D98433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07FC8-56B4-4280-BD57-55E1FB922FAE}" type="datetimeFigureOut">
              <a:rPr lang="pl-PL" smtClean="0"/>
              <a:pPr/>
              <a:t>20.02.2024</a:t>
            </a:fld>
            <a:endParaRPr lang="pl-PL" dirty="0"/>
          </a:p>
        </p:txBody>
      </p:sp>
      <p:sp>
        <p:nvSpPr>
          <p:cNvPr id="5" name="Symbol zastępczy stopki 4">
            <a:extLst>
              <a:ext uri="{FF2B5EF4-FFF2-40B4-BE49-F238E27FC236}">
                <a16:creationId xmlns:a16="http://schemas.microsoft.com/office/drawing/2014/main" id="{AA81DACB-B851-CE85-F113-BC8789975A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a:extLst>
              <a:ext uri="{FF2B5EF4-FFF2-40B4-BE49-F238E27FC236}">
                <a16:creationId xmlns:a16="http://schemas.microsoft.com/office/drawing/2014/main" id="{4711F847-E26D-09FE-4B06-596C24D874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968C3D-29B9-486D-AEC3-5A99C9CD049F}" type="slidenum">
              <a:rPr lang="pl-PL" smtClean="0"/>
              <a:pPr/>
              <a:t>‹#›</a:t>
            </a:fld>
            <a:endParaRPr lang="pl-PL" dirty="0"/>
          </a:p>
        </p:txBody>
      </p:sp>
    </p:spTree>
    <p:extLst>
      <p:ext uri="{BB962C8B-B14F-4D97-AF65-F5344CB8AC3E}">
        <p14:creationId xmlns:p14="http://schemas.microsoft.com/office/powerpoint/2010/main" val="1765924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5.gif" /><Relationship Id="rId2" Type="http://schemas.openxmlformats.org/officeDocument/2006/relationships/image" Target="../media/image2.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85;p13" descr="basic text slide.png">
            <a:extLst>
              <a:ext uri="{FF2B5EF4-FFF2-40B4-BE49-F238E27FC236}">
                <a16:creationId xmlns:a16="http://schemas.microsoft.com/office/drawing/2014/main" id="{220D9696-D2BB-E9A8-1F86-30CAF8074109}"/>
              </a:ext>
            </a:extLst>
          </p:cNvPr>
          <p:cNvPicPr preferRelativeResize="0"/>
          <p:nvPr/>
        </p:nvPicPr>
        <p:blipFill rotWithShape="1">
          <a:blip r:embed="rId2" cstate="print">
            <a:alphaModFix/>
          </a:blip>
          <a:srcRect/>
          <a:stretch/>
        </p:blipFill>
        <p:spPr>
          <a:xfrm>
            <a:off x="0" y="-55517"/>
            <a:ext cx="12192000" cy="6967298"/>
          </a:xfrm>
          <a:prstGeom prst="rect">
            <a:avLst/>
          </a:prstGeom>
          <a:noFill/>
          <a:ln>
            <a:noFill/>
          </a:ln>
        </p:spPr>
      </p:pic>
      <p:sp>
        <p:nvSpPr>
          <p:cNvPr id="2" name="Tytuł 1">
            <a:extLst>
              <a:ext uri="{FF2B5EF4-FFF2-40B4-BE49-F238E27FC236}">
                <a16:creationId xmlns:a16="http://schemas.microsoft.com/office/drawing/2014/main" id="{4BE5B0C8-C36E-DE34-0E41-E9C4F8258932}"/>
              </a:ext>
            </a:extLst>
          </p:cNvPr>
          <p:cNvSpPr>
            <a:spLocks noGrp="1"/>
          </p:cNvSpPr>
          <p:nvPr>
            <p:ph type="ctrTitle"/>
          </p:nvPr>
        </p:nvSpPr>
        <p:spPr>
          <a:xfrm>
            <a:off x="1524000" y="1122363"/>
            <a:ext cx="9992264" cy="2387600"/>
          </a:xfrm>
        </p:spPr>
        <p:txBody>
          <a:bodyPr/>
          <a:lstStyle/>
          <a:p>
            <a:r>
              <a:rPr lang="pl-PL" dirty="0">
                <a:solidFill>
                  <a:schemeClr val="bg1"/>
                </a:solidFill>
                <a:latin typeface="Segoe UI" panose="020B0502040204020203" pitchFamily="34" charset="0"/>
                <a:cs typeface="Segoe UI" panose="020B0502040204020203" pitchFamily="34" charset="0"/>
              </a:rPr>
              <a:t>Pieniądze mają znaczenie</a:t>
            </a:r>
          </a:p>
        </p:txBody>
      </p:sp>
      <p:sp>
        <p:nvSpPr>
          <p:cNvPr id="3" name="Podtytuł 2">
            <a:extLst>
              <a:ext uri="{FF2B5EF4-FFF2-40B4-BE49-F238E27FC236}">
                <a16:creationId xmlns:a16="http://schemas.microsoft.com/office/drawing/2014/main" id="{2162F5DC-EF42-562D-59E0-F69B0A48583B}"/>
              </a:ext>
            </a:extLst>
          </p:cNvPr>
          <p:cNvSpPr>
            <a:spLocks noGrp="1"/>
          </p:cNvSpPr>
          <p:nvPr>
            <p:ph type="subTitle" idx="1"/>
          </p:nvPr>
        </p:nvSpPr>
        <p:spPr>
          <a:xfrm>
            <a:off x="1523999" y="3602038"/>
            <a:ext cx="9992263" cy="1655762"/>
          </a:xfrm>
        </p:spPr>
        <p:txBody>
          <a:bodyPr/>
          <a:lstStyle/>
          <a:p>
            <a:r>
              <a:rPr lang="pl-PL" dirty="0">
                <a:solidFill>
                  <a:schemeClr val="bg1"/>
                </a:solidFill>
              </a:rPr>
              <a:t>Warsztat Komitetu Komkord</a:t>
            </a:r>
          </a:p>
          <a:p>
            <a:r>
              <a:rPr lang="pl-PL" dirty="0">
                <a:solidFill>
                  <a:schemeClr val="bg1"/>
                </a:solidFill>
              </a:rPr>
              <a:t>Zgromadzenie Grup 2024</a:t>
            </a:r>
          </a:p>
        </p:txBody>
      </p:sp>
    </p:spTree>
    <p:extLst>
      <p:ext uri="{BB962C8B-B14F-4D97-AF65-F5344CB8AC3E}">
        <p14:creationId xmlns:p14="http://schemas.microsoft.com/office/powerpoint/2010/main" val="1615020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0"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Tradycja siódma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286000"/>
            <a:ext cx="11608903" cy="4571999"/>
          </a:xfrm>
        </p:spPr>
        <p:txBody>
          <a:bodyPr>
            <a:normAutofit/>
          </a:bodyPr>
          <a:lstStyle/>
          <a:p>
            <a:pPr marL="0" indent="0" algn="ctr">
              <a:buNone/>
            </a:pPr>
            <a:r>
              <a:rPr lang="pl-PL" sz="2800" b="1" dirty="0">
                <a:solidFill>
                  <a:srgbClr val="FFFFFF"/>
                </a:solidFill>
                <a:latin typeface="Century Gothic" panose="020B0502020202020204" pitchFamily="34" charset="0"/>
              </a:rPr>
              <a:t>Każda Grupa NA powinna być samowystarczalna finansowo i nie powinna przyjmować dotacji z zewnątrz.</a:t>
            </a:r>
          </a:p>
          <a:p>
            <a:pPr marL="0" indent="0" algn="ctr">
              <a:buNone/>
            </a:pPr>
            <a:r>
              <a:rPr lang="pl-PL" dirty="0">
                <a:solidFill>
                  <a:schemeClr val="bg1"/>
                </a:solidFill>
              </a:rPr>
              <a:t>***</a:t>
            </a:r>
          </a:p>
          <a:p>
            <a:pPr marL="0" indent="0">
              <a:lnSpc>
                <a:spcPct val="100000"/>
              </a:lnSpc>
              <a:buNone/>
            </a:pPr>
            <a:r>
              <a:rPr lang="pl-PL" sz="2400" i="1" dirty="0">
                <a:solidFill>
                  <a:schemeClr val="bg1"/>
                </a:solidFill>
                <a:latin typeface="Century Gothic" panose="020B0502020202020204" pitchFamily="34" charset="0"/>
              </a:rPr>
              <a:t>„Nie przyjmujemy finansowania, dotacji, pożyczek oraz  darowizn. Wszystko ma swoją cenę, bez względu na  zamiary darczyńcy. bez względu na to, czy ceną są  pieniądze, obietnice, ustępstwa, specjalne podziękowania,  poparcie lub korzyści, ta </a:t>
            </a:r>
            <a:r>
              <a:rPr lang="pl-PL" sz="2400" b="1" i="1" dirty="0">
                <a:solidFill>
                  <a:schemeClr val="bg1"/>
                </a:solidFill>
                <a:latin typeface="Century Gothic" panose="020B0502020202020204" pitchFamily="34" charset="0"/>
              </a:rPr>
              <a:t>cena jest dla nas zbyt wysoka</a:t>
            </a:r>
            <a:r>
              <a:rPr lang="pl-PL" sz="2400" i="1" dirty="0">
                <a:solidFill>
                  <a:schemeClr val="bg1"/>
                </a:solidFill>
                <a:latin typeface="Century Gothic" panose="020B0502020202020204" pitchFamily="34" charset="0"/>
              </a:rPr>
              <a:t>.  Nie moglibyśmy przyjąć pomocy, nawet jeżeli ci, którzy chcieliby pomóc, gwarantowaliby brak zobowiązań.”</a:t>
            </a:r>
          </a:p>
          <a:p>
            <a:pPr marL="0" indent="0">
              <a:buNone/>
            </a:pPr>
            <a:endParaRPr lang="pl-PL" sz="2800" i="1" dirty="0">
              <a:solidFill>
                <a:schemeClr val="bg1"/>
              </a:solidFill>
              <a:latin typeface="Century Gothic" panose="020B0502020202020204" pitchFamily="34" charset="0"/>
            </a:endParaRPr>
          </a:p>
          <a:p>
            <a:pPr marL="0" indent="0" algn="r">
              <a:buNone/>
            </a:pPr>
            <a:r>
              <a:rPr lang="pl-PL" sz="1600" i="1" dirty="0">
                <a:solidFill>
                  <a:schemeClr val="bg1"/>
                </a:solidFill>
                <a:latin typeface="Century Gothic" panose="020B0502020202020204" pitchFamily="34" charset="0"/>
              </a:rPr>
              <a:t>Tekst Podstawowy – Tradycja Siódma</a:t>
            </a:r>
          </a:p>
          <a:p>
            <a:pPr marL="0" indent="0" algn="ctr">
              <a:buNone/>
            </a:pPr>
            <a:endParaRPr lang="pl-PL" dirty="0"/>
          </a:p>
        </p:txBody>
      </p:sp>
    </p:spTree>
    <p:extLst>
      <p:ext uri="{BB962C8B-B14F-4D97-AF65-F5344CB8AC3E}">
        <p14:creationId xmlns:p14="http://schemas.microsoft.com/office/powerpoint/2010/main" val="2287650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0"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Tradycja siódma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286000"/>
            <a:ext cx="11608903" cy="4571999"/>
          </a:xfrm>
        </p:spPr>
        <p:txBody>
          <a:bodyPr/>
          <a:lstStyle/>
          <a:p>
            <a:pPr marL="0" indent="0" algn="ctr">
              <a:buNone/>
            </a:pPr>
            <a:r>
              <a:rPr lang="pl-PL" sz="2800" b="1" dirty="0">
                <a:solidFill>
                  <a:srgbClr val="FFFFFF"/>
                </a:solidFill>
                <a:latin typeface="Century Gothic" panose="020B0502020202020204" pitchFamily="34" charset="0"/>
              </a:rPr>
              <a:t>Każda Grupa NA powinna być samowystarczalna finansowo i nie powinna przyjmować dotacji z zewnątrz.</a:t>
            </a:r>
          </a:p>
          <a:p>
            <a:pPr marL="0" indent="0" algn="ctr">
              <a:buNone/>
            </a:pPr>
            <a:r>
              <a:rPr lang="pl-PL" dirty="0">
                <a:solidFill>
                  <a:schemeClr val="bg1"/>
                </a:solidFill>
              </a:rPr>
              <a:t>***</a:t>
            </a:r>
          </a:p>
          <a:p>
            <a:pPr marL="0" indent="0">
              <a:lnSpc>
                <a:spcPct val="100000"/>
              </a:lnSpc>
              <a:buNone/>
            </a:pPr>
            <a:r>
              <a:rPr lang="pl-PL" sz="2400" i="1" dirty="0">
                <a:solidFill>
                  <a:schemeClr val="bg1"/>
                </a:solidFill>
                <a:latin typeface="Century Gothic" panose="020B0502020202020204" pitchFamily="34" charset="0"/>
              </a:rPr>
              <a:t>„Chociaż łączymy tradycję samowystarczalności z wpłacanymi datkami, duch Tradycji Siódmej sięga znacznie dalej. </a:t>
            </a:r>
            <a:r>
              <a:rPr lang="pl-PL" sz="2400" b="1" i="1" dirty="0">
                <a:solidFill>
                  <a:schemeClr val="bg1"/>
                </a:solidFill>
                <a:latin typeface="Century Gothic" panose="020B0502020202020204" pitchFamily="34" charset="0"/>
              </a:rPr>
              <a:t>Wszystko, czego potrzebuje grupa</a:t>
            </a:r>
            <a:r>
              <a:rPr lang="pl-PL" sz="2400" i="1" dirty="0">
                <a:solidFill>
                  <a:schemeClr val="bg1"/>
                </a:solidFill>
                <a:latin typeface="Century Gothic" panose="020B0502020202020204" pitchFamily="34" charset="0"/>
              </a:rPr>
              <a:t>, aby wypełnić główny cel, powinno być zapewnione przez samą grupę.”</a:t>
            </a:r>
          </a:p>
          <a:p>
            <a:pPr marL="0" indent="0">
              <a:buNone/>
            </a:pPr>
            <a:endParaRPr lang="pl-PL" sz="2800" i="1" dirty="0">
              <a:solidFill>
                <a:schemeClr val="bg1"/>
              </a:solidFill>
              <a:latin typeface="Century Gothic" panose="020B0502020202020204" pitchFamily="34" charset="0"/>
            </a:endParaRPr>
          </a:p>
          <a:p>
            <a:pPr marL="0" indent="0" algn="r">
              <a:buNone/>
            </a:pPr>
            <a:r>
              <a:rPr lang="pl-PL" sz="1600" i="1" dirty="0">
                <a:solidFill>
                  <a:schemeClr val="bg1"/>
                </a:solidFill>
                <a:latin typeface="Century Gothic" panose="020B0502020202020204" pitchFamily="34" charset="0"/>
              </a:rPr>
              <a:t>To działa – Jak i Dlaczego, Tradycja Siódma</a:t>
            </a:r>
          </a:p>
          <a:p>
            <a:pPr marL="0" indent="0" algn="ctr">
              <a:buNone/>
            </a:pPr>
            <a:endParaRPr lang="pl-PL" dirty="0"/>
          </a:p>
        </p:txBody>
      </p:sp>
    </p:spTree>
    <p:extLst>
      <p:ext uri="{BB962C8B-B14F-4D97-AF65-F5344CB8AC3E}">
        <p14:creationId xmlns:p14="http://schemas.microsoft.com/office/powerpoint/2010/main" val="135456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0"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Czego potrzebuje grupa?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286000"/>
            <a:ext cx="11608903" cy="4571999"/>
          </a:xfrm>
        </p:spPr>
        <p:txBody>
          <a:bodyPr/>
          <a:lstStyle/>
          <a:p>
            <a:r>
              <a:rPr lang="pl-PL" dirty="0">
                <a:solidFill>
                  <a:schemeClr val="bg1"/>
                </a:solidFill>
                <a:latin typeface="Century Gothic" panose="020B0502020202020204" pitchFamily="34" charset="0"/>
              </a:rPr>
              <a:t>Przede wszystkim – posłania NA, które grupa niesie.</a:t>
            </a:r>
          </a:p>
          <a:p>
            <a:r>
              <a:rPr lang="pl-PL" dirty="0">
                <a:solidFill>
                  <a:schemeClr val="bg1"/>
                </a:solidFill>
                <a:latin typeface="Century Gothic" panose="020B0502020202020204" pitchFamily="34" charset="0"/>
              </a:rPr>
              <a:t>Służb.</a:t>
            </a:r>
          </a:p>
          <a:p>
            <a:r>
              <a:rPr lang="pl-PL" dirty="0">
                <a:solidFill>
                  <a:schemeClr val="bg1"/>
                </a:solidFill>
                <a:latin typeface="Century Gothic" panose="020B0502020202020204" pitchFamily="34" charset="0"/>
              </a:rPr>
              <a:t>Trwającego zobowiązania członków – że będą na grupie i będą nieść posłanie – to zapewnia grupie stabilność i pozwala skutecznie realizować główny cel.</a:t>
            </a:r>
          </a:p>
          <a:p>
            <a:r>
              <a:rPr lang="pl-PL" dirty="0">
                <a:solidFill>
                  <a:schemeClr val="bg1"/>
                </a:solidFill>
                <a:latin typeface="Century Gothic" panose="020B0502020202020204" pitchFamily="34" charset="0"/>
              </a:rPr>
              <a:t>Pomysłów.</a:t>
            </a:r>
          </a:p>
          <a:p>
            <a:r>
              <a:rPr lang="pl-PL" dirty="0">
                <a:solidFill>
                  <a:schemeClr val="bg1"/>
                </a:solidFill>
                <a:latin typeface="Century Gothic" panose="020B0502020202020204" pitchFamily="34" charset="0"/>
              </a:rPr>
              <a:t>Czasu służebnych.</a:t>
            </a:r>
          </a:p>
          <a:p>
            <a:r>
              <a:rPr lang="pl-PL" dirty="0">
                <a:solidFill>
                  <a:schemeClr val="bg1"/>
                </a:solidFill>
                <a:latin typeface="Century Gothic" panose="020B0502020202020204" pitchFamily="34" charset="0"/>
              </a:rPr>
              <a:t>Pieniędzy na wydatki grupy i wsparcie tworzonych przez nią służb.</a:t>
            </a: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696934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3315"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druga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Grupy NA sprawują zwierzchnictwo nad służbami NA i na  grupach spoczywa ostateczna odpowiedzialność w tej kwestii.</a:t>
            </a:r>
          </a:p>
          <a:p>
            <a:pPr marL="0" indent="0" algn="ctr">
              <a:buNone/>
            </a:pPr>
            <a:r>
              <a:rPr lang="pl-PL" b="1" dirty="0">
                <a:solidFill>
                  <a:schemeClr val="bg1"/>
                </a:solidFill>
                <a:latin typeface="Century Gothic" panose="020B0502020202020204" pitchFamily="34" charset="0"/>
              </a:rPr>
              <a:t>***</a:t>
            </a:r>
          </a:p>
          <a:p>
            <a:pPr marL="0" indent="0">
              <a:lnSpc>
                <a:spcPct val="10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„Struktura służb NA została stworzona przez grupy po to, aby służyć ich wspólnym potrzebom. Komisje i komitety w naszej Wspólnocie istnieją, aby pomóc grupom dzielić się nawzajem swym doświadczeniem, dostarczać narzędzi, które pomogą grupom lepiej funkcjonować, przyciągać nowych członków na mityngi oraz nieść posłanie zdrowienia dalej, niż byłaby w stanie pojedyncza grupa. Grupy stworzyły strukturę  służb, dlatego sprawują  ostateczne  zwierzchnictwo  we wszystkich jej sprawach.”</a:t>
            </a:r>
          </a:p>
          <a:p>
            <a:pPr marL="0" indent="0">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druga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0010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druga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Grupy NA sprawują zwierzchnictwo nad służbami NA i na  grupach spoczywa ostateczna odpowiedzialność w tej kwestii.</a:t>
            </a:r>
          </a:p>
          <a:p>
            <a:pPr marL="0" indent="0" algn="ctr">
              <a:buNone/>
            </a:pPr>
            <a:r>
              <a:rPr lang="pl-PL" b="1" dirty="0">
                <a:solidFill>
                  <a:schemeClr val="bg1"/>
                </a:solidFill>
                <a:latin typeface="Century Gothic" panose="020B0502020202020204" pitchFamily="34" charset="0"/>
              </a:rPr>
              <a:t>***</a:t>
            </a:r>
          </a:p>
          <a:p>
            <a:pPr marL="0" indent="0">
              <a:lnSpc>
                <a:spcPct val="10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„Aby wypełnić służby, potrzebne są pieniądze. Bez nich nasze infolinie nie działałyby, listy mityngów nie mogłyby być aktualizowane, nie byłoby literatury do rozprowadzania, panele dla szpitali i więzień nie miałyby swoich ulotek, osoby zaangażowane w Informację Publiczną nie byłyby w stanie dostarczyć społeczeństwu drukowanych materiałów na temat naszej Wspólnoty.”</a:t>
            </a:r>
          </a:p>
          <a:p>
            <a:pPr marL="0" indent="0">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druga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194772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druga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Grupy NA sprawują zwierzchnictwo nad służbami NA i na  grupach spoczywa ostateczna odpowiedzialność w tej kwestii.</a:t>
            </a:r>
          </a:p>
          <a:p>
            <a:pPr marL="0" indent="0" algn="ctr">
              <a:buNone/>
            </a:pPr>
            <a:r>
              <a:rPr lang="pl-PL" b="1" dirty="0">
                <a:solidFill>
                  <a:schemeClr val="bg1"/>
                </a:solidFill>
                <a:latin typeface="Century Gothic" panose="020B0502020202020204" pitchFamily="34" charset="0"/>
              </a:rPr>
              <a:t>***</a:t>
            </a:r>
          </a:p>
          <a:p>
            <a:pPr marL="0" indent="0">
              <a:lnSpc>
                <a:spcPct val="10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„Grupy założyły strukturę służb jako pośrednika, dzięki któremu mogą wspólnie w lepszy sposób wypełniać podstawowy cel naszej Wspólnoty. Dlatego we wszystkich sprawach dotyczących każdego ogniwa struktury służb musi ona czujnie rozważać potrzeby i pragnienia grup.”</a:t>
            </a:r>
          </a:p>
          <a:p>
            <a:pPr marL="0" indent="0">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druga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990331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druga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Grupy NA sprawują zwierzchnictwo nad służbami NA i na  grupach spoczywa ostateczna odpowiedzialność w tej kwestii.</a:t>
            </a:r>
          </a:p>
          <a:p>
            <a:pPr marL="0" indent="0" algn="ctr">
              <a:buNone/>
            </a:pPr>
            <a:r>
              <a:rPr lang="pl-PL" b="1" dirty="0">
                <a:solidFill>
                  <a:schemeClr val="bg1"/>
                </a:solidFill>
                <a:latin typeface="Century Gothic" panose="020B0502020202020204" pitchFamily="34" charset="0"/>
              </a:rPr>
              <a:t>***</a:t>
            </a:r>
          </a:p>
          <a:p>
            <a:pPr marL="0" indent="0">
              <a:lnSpc>
                <a:spcPct val="10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„Grupy NA sprawują ostateczne zwierzchnictwo we wszystkich sprawach dotyczących służb w naszej Wspólnocie i należy się z nimi regularnie konsultować we wszystkich sprawach, które dotyczą ich bezpośrednio.”</a:t>
            </a:r>
          </a:p>
          <a:p>
            <a:pPr marL="0" indent="0">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druga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63000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jedenasta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fontScale="92500" lnSpcReduction="10000"/>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Środki ﬁnansowe NA wspomagają realizację naszego </a:t>
            </a:r>
          </a:p>
          <a:p>
            <a:pPr marL="0" indent="0" algn="ctr">
              <a:lnSpc>
                <a:spcPct val="100000"/>
              </a:lnSpc>
              <a:buNone/>
            </a:pPr>
            <a:r>
              <a:rPr lang="pl-PL" b="1" i="0" u="none" strike="noStrike" baseline="0" dirty="0">
                <a:solidFill>
                  <a:schemeClr val="bg1"/>
                </a:solidFill>
                <a:latin typeface="Century Gothic" panose="020B0502020202020204" pitchFamily="34" charset="0"/>
              </a:rPr>
              <a:t>głównego celu i powinny być rozporządzane odpowiedzialnie.</a:t>
            </a:r>
          </a:p>
          <a:p>
            <a:pPr marL="0" indent="0" algn="ctr">
              <a:lnSpc>
                <a:spcPct val="100000"/>
              </a:lnSpc>
              <a:buNone/>
            </a:pPr>
            <a:r>
              <a:rPr lang="pl-PL" b="1" dirty="0">
                <a:solidFill>
                  <a:schemeClr val="bg1"/>
                </a:solidFill>
                <a:latin typeface="Century Gothic" panose="020B0502020202020204" pitchFamily="34" charset="0"/>
              </a:rPr>
              <a:t>***</a:t>
            </a:r>
          </a:p>
          <a:p>
            <a:pPr marL="0" indent="0">
              <a:lnSpc>
                <a:spcPct val="11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„W ustalaniu priorytetów może nas kusić, by patrzeć tylko na nasze własne potrzeby, trzymać kurczowo się środków, wydając pieniądze tylko na własne zadania i cele, lekceważąc naszą rolę w zapewnianiu potrzebnych środków na wszystkie szczeble służb. Ten sposób myślenia jest sprzeczny z Koncepcją Jedenastą. Wysoko na liście naszych priorytetów powinno być zobowiązanie dążenia do osiągnięcia celu NA jako całości. Aby służby NA spełniały swoją funkcję, rozrastając się i wypełniając nasz główny cel na całym świecie, nie można dopuścić do tego, by przepływ środków utykał na jakimkolwiek szczeblu struktury.”</a:t>
            </a:r>
          </a:p>
          <a:p>
            <a:pPr marL="0" indent="0">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jedenasta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35727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jedenasta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fontScale="92500" lnSpcReduction="10000"/>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Środki ﬁnansowe NA wspomagają realizację naszego </a:t>
            </a:r>
          </a:p>
          <a:p>
            <a:pPr marL="0" indent="0" algn="ctr">
              <a:lnSpc>
                <a:spcPct val="100000"/>
              </a:lnSpc>
              <a:buNone/>
            </a:pPr>
            <a:r>
              <a:rPr lang="pl-PL" b="1" i="0" u="none" strike="noStrike" baseline="0" dirty="0">
                <a:solidFill>
                  <a:schemeClr val="bg1"/>
                </a:solidFill>
                <a:latin typeface="Century Gothic" panose="020B0502020202020204" pitchFamily="34" charset="0"/>
              </a:rPr>
              <a:t>głównego celu i powinny być rozporządzane odpowiedzialnie.</a:t>
            </a:r>
          </a:p>
          <a:p>
            <a:pPr marL="0" indent="0" algn="ctr">
              <a:lnSpc>
                <a:spcPct val="100000"/>
              </a:lnSpc>
              <a:buNone/>
            </a:pPr>
            <a:r>
              <a:rPr lang="pl-PL" b="1" dirty="0">
                <a:solidFill>
                  <a:schemeClr val="bg1"/>
                </a:solidFill>
                <a:latin typeface="Century Gothic" panose="020B0502020202020204" pitchFamily="34" charset="0"/>
              </a:rPr>
              <a:t>***</a:t>
            </a:r>
          </a:p>
          <a:p>
            <a:pPr marL="0" indent="0">
              <a:lnSpc>
                <a:spcPct val="11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„Choć grupy są odpowiedzialne za ﬁnansowanie naszych służb, są również odpowiedzialne za rozsądne zarządzanie swoimi datkami. Przekazując pieniądze, grupy powinny się zastanowić, co dadzą te pieniądze, kiedy przejdą z ich rąk. Czy przyniosą korzyść służbie grup?  Czy wspomogą niesienie posłania do uzależnionego, który wciąż jeszcze cierpi? Czy okręgi i komitety wydadzą je mądrze? Nasze grupy mają wolność i mogą decydować, ile przeznaczą na poszczególne szczeble naszej struktury. Zachęcamy do tego, a także do robienia tego odpowiedzialnie.”</a:t>
            </a:r>
          </a:p>
          <a:p>
            <a:pPr marL="0" indent="0">
              <a:lnSpc>
                <a:spcPct val="110000"/>
              </a:lnSpc>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jedenasta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82907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jedenasta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5" y="2057400"/>
            <a:ext cx="11817626" cy="5003073"/>
          </a:xfrm>
        </p:spPr>
        <p:txBody>
          <a:bodyPr>
            <a:normAutofit lnSpcReduction="10000"/>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Środki ﬁnansowe NA wspomagają realizację naszego </a:t>
            </a:r>
          </a:p>
          <a:p>
            <a:pPr marL="0" indent="0" algn="ctr">
              <a:lnSpc>
                <a:spcPct val="100000"/>
              </a:lnSpc>
              <a:buNone/>
            </a:pPr>
            <a:r>
              <a:rPr lang="pl-PL" b="1" i="0" u="none" strike="noStrike" baseline="0" dirty="0">
                <a:solidFill>
                  <a:schemeClr val="bg1"/>
                </a:solidFill>
                <a:latin typeface="Century Gothic" panose="020B0502020202020204" pitchFamily="34" charset="0"/>
              </a:rPr>
              <a:t>głównego celu i powinny być rozporządzane odpowiedzialnie.</a:t>
            </a:r>
          </a:p>
          <a:p>
            <a:pPr marL="0" indent="0" algn="ctr">
              <a:lnSpc>
                <a:spcPct val="100000"/>
              </a:lnSpc>
              <a:buNone/>
            </a:pPr>
            <a:r>
              <a:rPr lang="pl-PL" b="1" dirty="0">
                <a:solidFill>
                  <a:schemeClr val="bg1"/>
                </a:solidFill>
                <a:latin typeface="Century Gothic" panose="020B0502020202020204" pitchFamily="34" charset="0"/>
              </a:rPr>
              <a:t>***</a:t>
            </a:r>
          </a:p>
          <a:p>
            <a:pPr marL="0" indent="0">
              <a:lnSpc>
                <a:spcPct val="11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„Przejrzysta i szczera komunikacja ze strony naszych służb jest najlepszym sposobem pomocy naszym grupom w odpowiedzialnym wpłacaniu środków. Kiedy grupy otrzymują pełne, regularne sprawozdania z działalności swoich służb i komitetów, zaczynają widzieć ogólny obraz służby. Grupy powinny również otrzymywać informację o kosztach tych działań. Ten rodzaj komunikacji upewnia grupy, że ich datki są wykorzystywane rozsądnie.”</a:t>
            </a:r>
          </a:p>
          <a:p>
            <a:pPr marL="0" indent="0">
              <a:lnSpc>
                <a:spcPct val="110000"/>
              </a:lnSpc>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jedenasta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30324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jedenasta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fontScale="92500" lnSpcReduction="10000"/>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Środki ﬁnansowe NA wspomagają realizację naszego </a:t>
            </a:r>
          </a:p>
          <a:p>
            <a:pPr marL="0" indent="0" algn="ctr">
              <a:lnSpc>
                <a:spcPct val="100000"/>
              </a:lnSpc>
              <a:buNone/>
            </a:pPr>
            <a:r>
              <a:rPr lang="pl-PL" b="1" i="0" u="none" strike="noStrike" baseline="0" dirty="0">
                <a:solidFill>
                  <a:schemeClr val="bg1"/>
                </a:solidFill>
                <a:latin typeface="Century Gothic" panose="020B0502020202020204" pitchFamily="34" charset="0"/>
              </a:rPr>
              <a:t>głównego celu i powinny być rozporządzane odpowiedzialnie.</a:t>
            </a:r>
          </a:p>
          <a:p>
            <a:pPr marL="0" indent="0" algn="ctr">
              <a:lnSpc>
                <a:spcPct val="100000"/>
              </a:lnSpc>
              <a:buNone/>
            </a:pPr>
            <a:r>
              <a:rPr lang="pl-PL" b="1" dirty="0">
                <a:solidFill>
                  <a:schemeClr val="bg1"/>
                </a:solidFill>
                <a:latin typeface="Century Gothic" panose="020B0502020202020204" pitchFamily="34" charset="0"/>
              </a:rPr>
              <a:t>***</a:t>
            </a:r>
          </a:p>
          <a:p>
            <a:pPr marL="0" indent="0">
              <a:lnSpc>
                <a:spcPct val="11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„Bezpośrednie wpłaty od grup na nasze struktury zachęcają do odpowiedzialnego zarządzania środkami i pomagają naszym służbom utrzymać koncentrację na głównym celu NA. W naszym doświadczeniu, kiedy podejmujemy zobowiązanie, by ﬁnansować pracę każdego szczebla struktury służb wyłącznie poprzez datki z grup, łatwiej nam jest utrzymać silną więź pomiędzy grupami i ciałami służb. Nasze grupy zdają się być bardziej świadome pracy wykonywanej w ich imieniu i odpowiedzialności za dostarczanie służebnym komitetom odpowiednich zasobów ﬁnansowych.”</a:t>
            </a:r>
          </a:p>
          <a:p>
            <a:pPr marL="0" indent="0">
              <a:lnSpc>
                <a:spcPct val="110000"/>
              </a:lnSpc>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jedenasta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932466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jedenasta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fontScale="92500" lnSpcReduction="10000"/>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Środki ﬁnansowe NA wspomagają realizację naszego </a:t>
            </a:r>
          </a:p>
          <a:p>
            <a:pPr marL="0" indent="0" algn="ctr">
              <a:lnSpc>
                <a:spcPct val="100000"/>
              </a:lnSpc>
              <a:buNone/>
            </a:pPr>
            <a:r>
              <a:rPr lang="pl-PL" b="1" i="0" u="none" strike="noStrike" baseline="0" dirty="0">
                <a:solidFill>
                  <a:schemeClr val="bg1"/>
                </a:solidFill>
                <a:latin typeface="Century Gothic" panose="020B0502020202020204" pitchFamily="34" charset="0"/>
              </a:rPr>
              <a:t>głównego celu i powinny być rozporządzane odpowiedzialnie.</a:t>
            </a:r>
          </a:p>
          <a:p>
            <a:pPr marL="0" indent="0" algn="ctr">
              <a:lnSpc>
                <a:spcPct val="100000"/>
              </a:lnSpc>
              <a:buNone/>
            </a:pPr>
            <a:r>
              <a:rPr lang="pl-PL" b="1" dirty="0">
                <a:solidFill>
                  <a:schemeClr val="bg1"/>
                </a:solidFill>
                <a:latin typeface="Century Gothic" panose="020B0502020202020204" pitchFamily="34" charset="0"/>
              </a:rPr>
              <a:t>***</a:t>
            </a:r>
          </a:p>
          <a:p>
            <a:pPr marL="0" indent="0">
              <a:lnSpc>
                <a:spcPct val="11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„Przejrzystość jest niezbędna w odpowiednim zarządzaniu ﬁnansami NA. Kiedy członkowie Anonimowych Narkomanów zapewniają fundusze grupom, komitetom, biurom oraz zlotom, nasza struktura służb jest odpowiedzialna za rozliczenie się z użytych środków. Regularne raporty ﬁnansowe, otwarte księgi, okresowe kontrole – tak jak to opisano w różnych podręcznikach stworzonych dla skarbników NA – pomagają zapewnić członków, że ich datki są mądrze pożytkowane, a służebni są odpowiedzialni ﬁnansowo przed tymi, którym służą.”</a:t>
            </a:r>
          </a:p>
          <a:p>
            <a:pPr marL="0" indent="0">
              <a:lnSpc>
                <a:spcPct val="110000"/>
              </a:lnSpc>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jedenasta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09598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0"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Podręcznik dla skarbnika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Dostępny jest w języku angielskim na </a:t>
            </a:r>
          </a:p>
          <a:p>
            <a:pPr marL="0" indent="0" algn="ctr">
              <a:lnSpc>
                <a:spcPct val="100000"/>
              </a:lnSpc>
              <a:buNone/>
            </a:pPr>
            <a:r>
              <a:rPr lang="pl-PL" b="1" i="0" u="none" strike="noStrike" baseline="0" dirty="0">
                <a:solidFill>
                  <a:schemeClr val="bg1"/>
                </a:solidFill>
                <a:latin typeface="Century Gothic" panose="020B0502020202020204" pitchFamily="34" charset="0"/>
              </a:rPr>
              <a:t>www.na.org</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pic>
        <p:nvPicPr>
          <p:cNvPr id="6" name="Obraz 5" descr="QR Przewodnik Skarbnika en.png"/>
          <p:cNvPicPr>
            <a:picLocks noChangeAspect="1"/>
          </p:cNvPicPr>
          <p:nvPr/>
        </p:nvPicPr>
        <p:blipFill>
          <a:blip r:embed="rId3" cstate="print"/>
          <a:stretch>
            <a:fillRect/>
          </a:stretch>
        </p:blipFill>
        <p:spPr>
          <a:xfrm>
            <a:off x="4512153" y="3415160"/>
            <a:ext cx="3209927" cy="3209927"/>
          </a:xfrm>
          <a:prstGeom prst="rect">
            <a:avLst/>
          </a:prstGeom>
        </p:spPr>
      </p:pic>
    </p:spTree>
    <p:extLst>
      <p:ext uri="{BB962C8B-B14F-4D97-AF65-F5344CB8AC3E}">
        <p14:creationId xmlns:p14="http://schemas.microsoft.com/office/powerpoint/2010/main" val="3122345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Koncepcja jedenasta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lgn="ctr">
              <a:lnSpc>
                <a:spcPct val="100000"/>
              </a:lnSpc>
              <a:buNone/>
            </a:pPr>
            <a:r>
              <a:rPr lang="pl-PL" b="1" i="0" u="none" strike="noStrike" baseline="0" dirty="0">
                <a:solidFill>
                  <a:schemeClr val="bg1"/>
                </a:solidFill>
                <a:latin typeface="Century Gothic" panose="020B0502020202020204" pitchFamily="34" charset="0"/>
              </a:rPr>
              <a:t>Środki ﬁnansowe NA wspomagają realizację naszego </a:t>
            </a:r>
          </a:p>
          <a:p>
            <a:pPr marL="0" indent="0" algn="ctr">
              <a:lnSpc>
                <a:spcPct val="100000"/>
              </a:lnSpc>
              <a:buNone/>
            </a:pPr>
            <a:r>
              <a:rPr lang="pl-PL" b="1" i="0" u="none" strike="noStrike" baseline="0" dirty="0">
                <a:solidFill>
                  <a:schemeClr val="bg1"/>
                </a:solidFill>
                <a:latin typeface="Century Gothic" panose="020B0502020202020204" pitchFamily="34" charset="0"/>
              </a:rPr>
              <a:t>głównego celu i powinny być rozporządzane odpowiedzialnie.</a:t>
            </a:r>
          </a:p>
          <a:p>
            <a:pPr marL="0" indent="0" algn="ctr">
              <a:lnSpc>
                <a:spcPct val="100000"/>
              </a:lnSpc>
              <a:buNone/>
            </a:pPr>
            <a:r>
              <a:rPr lang="pl-PL" b="1" dirty="0">
                <a:solidFill>
                  <a:schemeClr val="bg1"/>
                </a:solidFill>
                <a:latin typeface="Century Gothic" panose="020B0502020202020204" pitchFamily="34" charset="0"/>
              </a:rPr>
              <a:t>***</a:t>
            </a:r>
          </a:p>
          <a:p>
            <a:pPr marL="0" indent="0">
              <a:lnSpc>
                <a:spcPct val="110000"/>
              </a:lnSpc>
              <a:buNone/>
            </a:pPr>
            <a:r>
              <a:rPr lang="pl-PL" sz="2400" i="1" u="none" strike="noStrike" baseline="0" dirty="0">
                <a:solidFill>
                  <a:schemeClr val="bg1"/>
                </a:solidFill>
                <a:latin typeface="Century Gothic" panose="020B0502020202020204" pitchFamily="34" charset="0"/>
                <a:cs typeface="Segoe UI" panose="020B0502040204020203" pitchFamily="34" charset="0"/>
              </a:rPr>
              <a:t>„Gdy członkowie wspierają służby, oczekują, że ich pieniądze zostaną wykorzystane rozsądnie i wydane wyłącznie w celu dalszej realizacji naszego  głównego celu. Przyjmując te datki, nasze  grupy, okręgi i komitety podejmują zobowiązanie, by wykorzystać je do niesienia posłania i zarządzać nimi odpowiedzialnie.”</a:t>
            </a:r>
          </a:p>
          <a:p>
            <a:pPr marL="0" indent="0">
              <a:lnSpc>
                <a:spcPct val="110000"/>
              </a:lnSpc>
              <a:buNone/>
            </a:pPr>
            <a:endParaRPr lang="pl-PL" sz="2400" i="1" dirty="0">
              <a:solidFill>
                <a:schemeClr val="bg1"/>
              </a:solidFill>
              <a:latin typeface="Century Gothic" panose="020B0502020202020204" pitchFamily="34" charset="0"/>
              <a:cs typeface="Segoe UI" panose="020B0502040204020203" pitchFamily="34" charset="0"/>
            </a:endParaRPr>
          </a:p>
          <a:p>
            <a:pPr marL="0" indent="0" algn="r">
              <a:buNone/>
            </a:pPr>
            <a:r>
              <a:rPr lang="pl-PL" sz="1600" i="1" u="none" strike="noStrike" baseline="0" dirty="0">
                <a:solidFill>
                  <a:schemeClr val="bg1"/>
                </a:solidFill>
                <a:latin typeface="Century Gothic" panose="020B0502020202020204" pitchFamily="34" charset="0"/>
                <a:cs typeface="Segoe UI" panose="020B0502040204020203" pitchFamily="34" charset="0"/>
              </a:rPr>
              <a:t>Dwanaście Koncepcji dla służb NA – Koncepcja jedenasta</a:t>
            </a:r>
          </a:p>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781514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Plik finansowy Regionu</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lgn="ctr">
              <a:lnSpc>
                <a:spcPct val="100000"/>
              </a:lnSpc>
              <a:buNone/>
            </a:pPr>
            <a:r>
              <a:rPr lang="pl-PL" b="1" dirty="0">
                <a:solidFill>
                  <a:schemeClr val="bg1"/>
                </a:solidFill>
                <a:latin typeface="Century Gothic" panose="020B0502020202020204" pitchFamily="34" charset="0"/>
              </a:rPr>
              <a:t>Pod poniższym linkiem, w myśl koncepcji 11, dostępny do wglądu jest plik z finansami regionu, oraz prezentacja z jesiennej KSR 2023r.:</a:t>
            </a:r>
          </a:p>
          <a:p>
            <a:pPr marL="0" indent="0" algn="ctr">
              <a:lnSpc>
                <a:spcPct val="100000"/>
              </a:lnSpc>
              <a:buNone/>
            </a:pPr>
            <a:endParaRPr lang="pl-PL" b="1" dirty="0">
              <a:solidFill>
                <a:schemeClr val="bg1"/>
              </a:solidFill>
              <a:latin typeface="Century Gothic" panose="020B0502020202020204" pitchFamily="34" charset="0"/>
            </a:endParaRPr>
          </a:p>
          <a:p>
            <a:pPr marL="0" indent="0" algn="ctr">
              <a:lnSpc>
                <a:spcPct val="100000"/>
              </a:lnSpc>
              <a:buNone/>
            </a:pPr>
            <a:endParaRPr lang="pl-PL" dirty="0"/>
          </a:p>
          <a:p>
            <a:pPr marL="0" indent="0" algn="ctr">
              <a:lnSpc>
                <a:spcPct val="100000"/>
              </a:lnSpc>
              <a:buNone/>
            </a:pPr>
            <a:endParaRPr lang="pl-PL" dirty="0"/>
          </a:p>
          <a:p>
            <a:pPr marL="0" indent="0" algn="ctr">
              <a:lnSpc>
                <a:spcPct val="100000"/>
              </a:lnSpc>
              <a:buNone/>
            </a:pPr>
            <a:endParaRPr lang="pl-PL" b="1" dirty="0">
              <a:solidFill>
                <a:schemeClr val="bg1"/>
              </a:solidFill>
              <a:latin typeface="Century Gothic" panose="020B0502020202020204" pitchFamily="34" charset="0"/>
            </a:endParaRPr>
          </a:p>
          <a:p>
            <a:pPr marL="0" indent="0" algn="ctr">
              <a:lnSpc>
                <a:spcPct val="100000"/>
              </a:lnSpc>
              <a:buNone/>
            </a:pPr>
            <a:endParaRPr lang="pl-PL" b="1" dirty="0">
              <a:solidFill>
                <a:schemeClr val="bg1"/>
              </a:solidFill>
              <a:latin typeface="Century Gothic" panose="020B0502020202020204" pitchFamily="34" charset="0"/>
            </a:endParaRPr>
          </a:p>
          <a:p>
            <a:endParaRPr lang="pl-PL" sz="2400" dirty="0"/>
          </a:p>
          <a:p>
            <a:pPr lvl="6"/>
            <a:endParaRPr lang="pl-PL" dirty="0"/>
          </a:p>
          <a:p>
            <a:pPr lvl="6"/>
            <a:endParaRPr lang="pl-PL" dirty="0"/>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pic>
        <p:nvPicPr>
          <p:cNvPr id="7" name="Obraz 6" descr="QR Plik finansowy 2023.png"/>
          <p:cNvPicPr>
            <a:picLocks noChangeAspect="1"/>
          </p:cNvPicPr>
          <p:nvPr/>
        </p:nvPicPr>
        <p:blipFill>
          <a:blip r:embed="rId3" cstate="print"/>
          <a:stretch>
            <a:fillRect/>
          </a:stretch>
        </p:blipFill>
        <p:spPr>
          <a:xfrm>
            <a:off x="4770945" y="3803348"/>
            <a:ext cx="2857143" cy="2857143"/>
          </a:xfrm>
          <a:prstGeom prst="rect">
            <a:avLst/>
          </a:prstGeom>
        </p:spPr>
      </p:pic>
    </p:spTree>
    <p:extLst>
      <p:ext uri="{BB962C8B-B14F-4D97-AF65-F5344CB8AC3E}">
        <p14:creationId xmlns:p14="http://schemas.microsoft.com/office/powerpoint/2010/main" val="2231596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25271"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Obieg pieniędzy w NA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endParaRPr lang="pl-PL" dirty="0">
              <a:solidFill>
                <a:schemeClr val="bg1"/>
              </a:solidFill>
              <a:latin typeface="Century Gothic" panose="020B0502020202020204" pitchFamily="34" charset="0"/>
            </a:endParaRPr>
          </a:p>
        </p:txBody>
      </p:sp>
      <p:sp>
        <p:nvSpPr>
          <p:cNvPr id="4" name="Google Shape;202;p26">
            <a:extLst>
              <a:ext uri="{FF2B5EF4-FFF2-40B4-BE49-F238E27FC236}">
                <a16:creationId xmlns:a16="http://schemas.microsoft.com/office/drawing/2014/main" id="{29C41A66-FF4E-DA90-F0F6-030017559F6F}"/>
              </a:ext>
            </a:extLst>
          </p:cNvPr>
          <p:cNvSpPr/>
          <p:nvPr/>
        </p:nvSpPr>
        <p:spPr>
          <a:xfrm>
            <a:off x="2671890" y="1744300"/>
            <a:ext cx="1688700" cy="597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err="1"/>
              <a:t>Grupa</a:t>
            </a:r>
            <a:endParaRPr sz="1800" b="1" dirty="0"/>
          </a:p>
        </p:txBody>
      </p:sp>
      <p:sp>
        <p:nvSpPr>
          <p:cNvPr id="5" name="Google Shape;203;p26">
            <a:extLst>
              <a:ext uri="{FF2B5EF4-FFF2-40B4-BE49-F238E27FC236}">
                <a16:creationId xmlns:a16="http://schemas.microsoft.com/office/drawing/2014/main" id="{504A2C09-7351-BA77-00FC-AD721BE2CCBA}"/>
              </a:ext>
            </a:extLst>
          </p:cNvPr>
          <p:cNvSpPr/>
          <p:nvPr/>
        </p:nvSpPr>
        <p:spPr>
          <a:xfrm>
            <a:off x="4506907" y="1758750"/>
            <a:ext cx="1688700" cy="597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t>Grupa</a:t>
            </a:r>
            <a:endParaRPr sz="1800" b="1"/>
          </a:p>
        </p:txBody>
      </p:sp>
      <p:sp>
        <p:nvSpPr>
          <p:cNvPr id="6" name="Google Shape;204;p26">
            <a:extLst>
              <a:ext uri="{FF2B5EF4-FFF2-40B4-BE49-F238E27FC236}">
                <a16:creationId xmlns:a16="http://schemas.microsoft.com/office/drawing/2014/main" id="{A0304C14-2126-A3D9-A904-B0F77E939A1B}"/>
              </a:ext>
            </a:extLst>
          </p:cNvPr>
          <p:cNvSpPr/>
          <p:nvPr/>
        </p:nvSpPr>
        <p:spPr>
          <a:xfrm>
            <a:off x="6279032" y="1758750"/>
            <a:ext cx="1688700" cy="597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t>Grupa</a:t>
            </a:r>
            <a:endParaRPr sz="1800" b="1"/>
          </a:p>
        </p:txBody>
      </p:sp>
      <p:sp>
        <p:nvSpPr>
          <p:cNvPr id="7" name="Google Shape;205;p26">
            <a:extLst>
              <a:ext uri="{FF2B5EF4-FFF2-40B4-BE49-F238E27FC236}">
                <a16:creationId xmlns:a16="http://schemas.microsoft.com/office/drawing/2014/main" id="{45352F44-41B3-48D8-31D9-EC47FD3F1034}"/>
              </a:ext>
            </a:extLst>
          </p:cNvPr>
          <p:cNvSpPr/>
          <p:nvPr/>
        </p:nvSpPr>
        <p:spPr>
          <a:xfrm>
            <a:off x="8051157" y="1758750"/>
            <a:ext cx="1688700" cy="597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t>Grupa</a:t>
            </a:r>
            <a:endParaRPr sz="1800" b="1"/>
          </a:p>
        </p:txBody>
      </p:sp>
      <p:sp>
        <p:nvSpPr>
          <p:cNvPr id="9" name="Google Shape;206;p26">
            <a:extLst>
              <a:ext uri="{FF2B5EF4-FFF2-40B4-BE49-F238E27FC236}">
                <a16:creationId xmlns:a16="http://schemas.microsoft.com/office/drawing/2014/main" id="{5A935D9B-393D-EF55-D333-1D947B74CABD}"/>
              </a:ext>
            </a:extLst>
          </p:cNvPr>
          <p:cNvSpPr/>
          <p:nvPr/>
        </p:nvSpPr>
        <p:spPr>
          <a:xfrm>
            <a:off x="5721507" y="2761400"/>
            <a:ext cx="1482000" cy="505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l-PL" sz="2200" b="1" dirty="0"/>
              <a:t>Okręg</a:t>
            </a:r>
            <a:endParaRPr sz="2200" b="1" dirty="0"/>
          </a:p>
        </p:txBody>
      </p:sp>
      <p:sp>
        <p:nvSpPr>
          <p:cNvPr id="10" name="Google Shape;207;p26">
            <a:extLst>
              <a:ext uri="{FF2B5EF4-FFF2-40B4-BE49-F238E27FC236}">
                <a16:creationId xmlns:a16="http://schemas.microsoft.com/office/drawing/2014/main" id="{29CD37E1-5A4D-0D6A-9FAF-2C2B74A90D16}"/>
              </a:ext>
            </a:extLst>
          </p:cNvPr>
          <p:cNvSpPr/>
          <p:nvPr/>
        </p:nvSpPr>
        <p:spPr>
          <a:xfrm>
            <a:off x="5721507" y="3763850"/>
            <a:ext cx="1482000" cy="505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a:t>Region</a:t>
            </a:r>
            <a:endParaRPr sz="2200" b="1"/>
          </a:p>
        </p:txBody>
      </p:sp>
      <p:sp>
        <p:nvSpPr>
          <p:cNvPr id="11" name="Google Shape;209;p26">
            <a:extLst>
              <a:ext uri="{FF2B5EF4-FFF2-40B4-BE49-F238E27FC236}">
                <a16:creationId xmlns:a16="http://schemas.microsoft.com/office/drawing/2014/main" id="{90480B39-9F5C-B1B0-AF26-F2C76FBC328D}"/>
              </a:ext>
            </a:extLst>
          </p:cNvPr>
          <p:cNvSpPr/>
          <p:nvPr/>
        </p:nvSpPr>
        <p:spPr>
          <a:xfrm>
            <a:off x="4113257" y="4674900"/>
            <a:ext cx="2711100" cy="794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a:t>Konferencja</a:t>
            </a:r>
            <a:r>
              <a:rPr lang="en-US" sz="2200" b="1" dirty="0"/>
              <a:t> </a:t>
            </a:r>
            <a:r>
              <a:rPr lang="en-US" sz="2200" b="1" dirty="0" err="1"/>
              <a:t>Służb</a:t>
            </a:r>
            <a:r>
              <a:rPr lang="en-US" sz="2200" b="1" dirty="0"/>
              <a:t> </a:t>
            </a:r>
            <a:r>
              <a:rPr lang="en-US" sz="2200" b="1" dirty="0" err="1"/>
              <a:t>Światowych</a:t>
            </a:r>
            <a:endParaRPr sz="2200" b="1" dirty="0"/>
          </a:p>
        </p:txBody>
      </p:sp>
      <p:sp>
        <p:nvSpPr>
          <p:cNvPr id="12" name="Google Shape;210;p26">
            <a:extLst>
              <a:ext uri="{FF2B5EF4-FFF2-40B4-BE49-F238E27FC236}">
                <a16:creationId xmlns:a16="http://schemas.microsoft.com/office/drawing/2014/main" id="{F7402463-A00C-BBA3-CB00-380D8F154617}"/>
              </a:ext>
            </a:extLst>
          </p:cNvPr>
          <p:cNvSpPr/>
          <p:nvPr/>
        </p:nvSpPr>
        <p:spPr>
          <a:xfrm>
            <a:off x="2734782" y="5860700"/>
            <a:ext cx="2007300" cy="794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a:t>World Board</a:t>
            </a:r>
            <a:endParaRPr sz="2200" b="1"/>
          </a:p>
        </p:txBody>
      </p:sp>
      <p:sp>
        <p:nvSpPr>
          <p:cNvPr id="13" name="Google Shape;211;p26">
            <a:extLst>
              <a:ext uri="{FF2B5EF4-FFF2-40B4-BE49-F238E27FC236}">
                <a16:creationId xmlns:a16="http://schemas.microsoft.com/office/drawing/2014/main" id="{568631CB-9A1E-720B-9DDE-0A6322DE0650}"/>
              </a:ext>
            </a:extLst>
          </p:cNvPr>
          <p:cNvSpPr/>
          <p:nvPr/>
        </p:nvSpPr>
        <p:spPr>
          <a:xfrm>
            <a:off x="4924657" y="5875150"/>
            <a:ext cx="853200" cy="794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b="1"/>
              <a:t>HRP</a:t>
            </a:r>
            <a:endParaRPr sz="2200" b="1"/>
          </a:p>
        </p:txBody>
      </p:sp>
      <p:sp>
        <p:nvSpPr>
          <p:cNvPr id="14" name="Google Shape;212;p26">
            <a:extLst>
              <a:ext uri="{FF2B5EF4-FFF2-40B4-BE49-F238E27FC236}">
                <a16:creationId xmlns:a16="http://schemas.microsoft.com/office/drawing/2014/main" id="{E3B4959E-8A0C-2971-AA6F-550DC3FA1204}"/>
              </a:ext>
            </a:extLst>
          </p:cNvPr>
          <p:cNvSpPr/>
          <p:nvPr/>
        </p:nvSpPr>
        <p:spPr>
          <a:xfrm>
            <a:off x="6035907" y="5875150"/>
            <a:ext cx="1018800" cy="794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b="1"/>
              <a:t>WSO</a:t>
            </a:r>
            <a:endParaRPr sz="2200" b="1"/>
          </a:p>
        </p:txBody>
      </p:sp>
      <p:cxnSp>
        <p:nvCxnSpPr>
          <p:cNvPr id="15" name="Google Shape;213;p26">
            <a:extLst>
              <a:ext uri="{FF2B5EF4-FFF2-40B4-BE49-F238E27FC236}">
                <a16:creationId xmlns:a16="http://schemas.microsoft.com/office/drawing/2014/main" id="{90110CC9-2F63-D7EF-92AE-190CCF0AE66D}"/>
              </a:ext>
            </a:extLst>
          </p:cNvPr>
          <p:cNvCxnSpPr>
            <a:endCxn id="9" idx="1"/>
          </p:cNvCxnSpPr>
          <p:nvPr/>
        </p:nvCxnSpPr>
        <p:spPr>
          <a:xfrm>
            <a:off x="3536307" y="2355950"/>
            <a:ext cx="2185200" cy="658200"/>
          </a:xfrm>
          <a:prstGeom prst="straightConnector1">
            <a:avLst/>
          </a:prstGeom>
          <a:noFill/>
          <a:ln w="38100" cap="flat" cmpd="sng">
            <a:solidFill>
              <a:schemeClr val="lt1"/>
            </a:solidFill>
            <a:prstDash val="solid"/>
            <a:round/>
            <a:headEnd type="none" w="med" len="med"/>
            <a:tailEnd type="triangle" w="med" len="med"/>
          </a:ln>
        </p:spPr>
      </p:cxnSp>
      <p:cxnSp>
        <p:nvCxnSpPr>
          <p:cNvPr id="16" name="Google Shape;214;p26">
            <a:extLst>
              <a:ext uri="{FF2B5EF4-FFF2-40B4-BE49-F238E27FC236}">
                <a16:creationId xmlns:a16="http://schemas.microsoft.com/office/drawing/2014/main" id="{DA26F780-1198-A976-AF42-B18E7AA8D013}"/>
              </a:ext>
            </a:extLst>
          </p:cNvPr>
          <p:cNvCxnSpPr>
            <a:cxnSpLocks/>
          </p:cNvCxnSpPr>
          <p:nvPr/>
        </p:nvCxnSpPr>
        <p:spPr>
          <a:xfrm>
            <a:off x="6594059" y="2386750"/>
            <a:ext cx="0" cy="383520"/>
          </a:xfrm>
          <a:prstGeom prst="straightConnector1">
            <a:avLst/>
          </a:prstGeom>
          <a:noFill/>
          <a:ln w="38100" cap="flat" cmpd="sng">
            <a:solidFill>
              <a:schemeClr val="lt1"/>
            </a:solidFill>
            <a:prstDash val="solid"/>
            <a:round/>
            <a:headEnd type="none" w="med" len="med"/>
            <a:tailEnd type="triangle" w="med" len="med"/>
          </a:ln>
        </p:spPr>
      </p:cxnSp>
      <p:cxnSp>
        <p:nvCxnSpPr>
          <p:cNvPr id="17" name="Google Shape;215;p26">
            <a:extLst>
              <a:ext uri="{FF2B5EF4-FFF2-40B4-BE49-F238E27FC236}">
                <a16:creationId xmlns:a16="http://schemas.microsoft.com/office/drawing/2014/main" id="{4CFF0A67-AF5D-56EA-4540-F0B9F2DF66E6}"/>
              </a:ext>
            </a:extLst>
          </p:cNvPr>
          <p:cNvCxnSpPr>
            <a:cxnSpLocks/>
          </p:cNvCxnSpPr>
          <p:nvPr/>
        </p:nvCxnSpPr>
        <p:spPr>
          <a:xfrm>
            <a:off x="6124059" y="2374490"/>
            <a:ext cx="0" cy="395780"/>
          </a:xfrm>
          <a:prstGeom prst="straightConnector1">
            <a:avLst/>
          </a:prstGeom>
          <a:noFill/>
          <a:ln w="38100" cap="flat" cmpd="sng">
            <a:solidFill>
              <a:schemeClr val="lt1"/>
            </a:solidFill>
            <a:prstDash val="solid"/>
            <a:round/>
            <a:headEnd type="none" w="med" len="med"/>
            <a:tailEnd type="triangle" w="med" len="med"/>
          </a:ln>
        </p:spPr>
      </p:cxnSp>
      <p:cxnSp>
        <p:nvCxnSpPr>
          <p:cNvPr id="18" name="Google Shape;216;p26">
            <a:extLst>
              <a:ext uri="{FF2B5EF4-FFF2-40B4-BE49-F238E27FC236}">
                <a16:creationId xmlns:a16="http://schemas.microsoft.com/office/drawing/2014/main" id="{A470040B-6A96-C291-0460-66286E4A0749}"/>
              </a:ext>
            </a:extLst>
          </p:cNvPr>
          <p:cNvCxnSpPr>
            <a:cxnSpLocks/>
          </p:cNvCxnSpPr>
          <p:nvPr/>
        </p:nvCxnSpPr>
        <p:spPr>
          <a:xfrm flipH="1">
            <a:off x="7090727" y="2391457"/>
            <a:ext cx="1815814" cy="608386"/>
          </a:xfrm>
          <a:prstGeom prst="straightConnector1">
            <a:avLst/>
          </a:prstGeom>
          <a:noFill/>
          <a:ln w="38100" cap="flat" cmpd="sng">
            <a:solidFill>
              <a:schemeClr val="lt1"/>
            </a:solidFill>
            <a:prstDash val="solid"/>
            <a:round/>
            <a:headEnd type="none" w="med" len="med"/>
            <a:tailEnd type="triangle" w="med" len="med"/>
          </a:ln>
        </p:spPr>
      </p:cxnSp>
      <p:cxnSp>
        <p:nvCxnSpPr>
          <p:cNvPr id="19" name="Google Shape;217;p26">
            <a:extLst>
              <a:ext uri="{FF2B5EF4-FFF2-40B4-BE49-F238E27FC236}">
                <a16:creationId xmlns:a16="http://schemas.microsoft.com/office/drawing/2014/main" id="{C79D4FFD-3EC3-5911-E2F5-843A8094EDFB}"/>
              </a:ext>
            </a:extLst>
          </p:cNvPr>
          <p:cNvCxnSpPr>
            <a:stCxn id="9" idx="2"/>
            <a:endCxn id="10" idx="0"/>
          </p:cNvCxnSpPr>
          <p:nvPr/>
        </p:nvCxnSpPr>
        <p:spPr>
          <a:xfrm>
            <a:off x="6462507" y="3266900"/>
            <a:ext cx="0" cy="497100"/>
          </a:xfrm>
          <a:prstGeom prst="straightConnector1">
            <a:avLst/>
          </a:prstGeom>
          <a:noFill/>
          <a:ln w="38100" cap="flat" cmpd="sng">
            <a:solidFill>
              <a:schemeClr val="lt1"/>
            </a:solidFill>
            <a:prstDash val="solid"/>
            <a:round/>
            <a:headEnd type="none" w="med" len="med"/>
            <a:tailEnd type="triangle" w="med" len="med"/>
          </a:ln>
        </p:spPr>
      </p:cxnSp>
      <p:cxnSp>
        <p:nvCxnSpPr>
          <p:cNvPr id="20" name="Google Shape;218;p26">
            <a:extLst>
              <a:ext uri="{FF2B5EF4-FFF2-40B4-BE49-F238E27FC236}">
                <a16:creationId xmlns:a16="http://schemas.microsoft.com/office/drawing/2014/main" id="{35B25840-1A2A-41EE-535E-FEEE49AAD42F}"/>
              </a:ext>
            </a:extLst>
          </p:cNvPr>
          <p:cNvCxnSpPr>
            <a:cxnSpLocks/>
          </p:cNvCxnSpPr>
          <p:nvPr/>
        </p:nvCxnSpPr>
        <p:spPr>
          <a:xfrm>
            <a:off x="6545207" y="4286889"/>
            <a:ext cx="0" cy="388011"/>
          </a:xfrm>
          <a:prstGeom prst="straightConnector1">
            <a:avLst/>
          </a:prstGeom>
          <a:noFill/>
          <a:ln w="38100" cap="flat" cmpd="sng">
            <a:solidFill>
              <a:schemeClr val="lt1"/>
            </a:solidFill>
            <a:prstDash val="solid"/>
            <a:round/>
            <a:headEnd type="none" w="med" len="med"/>
            <a:tailEnd type="triangle" w="med" len="med"/>
          </a:ln>
        </p:spPr>
      </p:cxnSp>
      <p:cxnSp>
        <p:nvCxnSpPr>
          <p:cNvPr id="21" name="Google Shape;220;p26">
            <a:extLst>
              <a:ext uri="{FF2B5EF4-FFF2-40B4-BE49-F238E27FC236}">
                <a16:creationId xmlns:a16="http://schemas.microsoft.com/office/drawing/2014/main" id="{4EEB0A57-31CE-0489-2E84-5F57C7B2950A}"/>
              </a:ext>
            </a:extLst>
          </p:cNvPr>
          <p:cNvCxnSpPr>
            <a:stCxn id="11" idx="2"/>
          </p:cNvCxnSpPr>
          <p:nvPr/>
        </p:nvCxnSpPr>
        <p:spPr>
          <a:xfrm flipH="1">
            <a:off x="5351207" y="5469600"/>
            <a:ext cx="117600" cy="451500"/>
          </a:xfrm>
          <a:prstGeom prst="straightConnector1">
            <a:avLst/>
          </a:prstGeom>
          <a:noFill/>
          <a:ln w="38100" cap="flat" cmpd="sng">
            <a:solidFill>
              <a:schemeClr val="lt1"/>
            </a:solidFill>
            <a:prstDash val="solid"/>
            <a:round/>
            <a:headEnd type="none" w="med" len="med"/>
            <a:tailEnd type="triangle" w="med" len="med"/>
          </a:ln>
        </p:spPr>
      </p:cxnSp>
      <p:cxnSp>
        <p:nvCxnSpPr>
          <p:cNvPr id="22" name="Google Shape;221;p26">
            <a:extLst>
              <a:ext uri="{FF2B5EF4-FFF2-40B4-BE49-F238E27FC236}">
                <a16:creationId xmlns:a16="http://schemas.microsoft.com/office/drawing/2014/main" id="{A933B84F-7878-5284-E8F4-C1F87F97255E}"/>
              </a:ext>
            </a:extLst>
          </p:cNvPr>
          <p:cNvCxnSpPr>
            <a:stCxn id="11" idx="2"/>
            <a:endCxn id="14" idx="0"/>
          </p:cNvCxnSpPr>
          <p:nvPr/>
        </p:nvCxnSpPr>
        <p:spPr>
          <a:xfrm>
            <a:off x="5468807" y="5469600"/>
            <a:ext cx="1076400" cy="405600"/>
          </a:xfrm>
          <a:prstGeom prst="straightConnector1">
            <a:avLst/>
          </a:prstGeom>
          <a:noFill/>
          <a:ln w="38100" cap="flat" cmpd="sng">
            <a:solidFill>
              <a:schemeClr val="lt1"/>
            </a:solidFill>
            <a:prstDash val="solid"/>
            <a:round/>
            <a:headEnd type="none" w="med" len="med"/>
            <a:tailEnd type="triangle" w="med" len="med"/>
          </a:ln>
        </p:spPr>
      </p:cxnSp>
      <p:cxnSp>
        <p:nvCxnSpPr>
          <p:cNvPr id="23" name="Google Shape;222;p26">
            <a:extLst>
              <a:ext uri="{FF2B5EF4-FFF2-40B4-BE49-F238E27FC236}">
                <a16:creationId xmlns:a16="http://schemas.microsoft.com/office/drawing/2014/main" id="{8359850B-F1D3-4403-3F5F-E1C63EF96072}"/>
              </a:ext>
            </a:extLst>
          </p:cNvPr>
          <p:cNvCxnSpPr>
            <a:stCxn id="11" idx="2"/>
            <a:endCxn id="12" idx="0"/>
          </p:cNvCxnSpPr>
          <p:nvPr/>
        </p:nvCxnSpPr>
        <p:spPr>
          <a:xfrm flipH="1">
            <a:off x="3738407" y="5469600"/>
            <a:ext cx="1730400" cy="391200"/>
          </a:xfrm>
          <a:prstGeom prst="straightConnector1">
            <a:avLst/>
          </a:prstGeom>
          <a:noFill/>
          <a:ln w="38100" cap="flat" cmpd="sng">
            <a:solidFill>
              <a:schemeClr val="lt1"/>
            </a:solidFill>
            <a:prstDash val="solid"/>
            <a:round/>
            <a:headEnd type="none" w="med" len="med"/>
            <a:tailEnd type="triangle" w="med" len="med"/>
          </a:ln>
        </p:spPr>
      </p:cxnSp>
      <p:sp>
        <p:nvSpPr>
          <p:cNvPr id="24" name="Google Shape;223;p26">
            <a:extLst>
              <a:ext uri="{FF2B5EF4-FFF2-40B4-BE49-F238E27FC236}">
                <a16:creationId xmlns:a16="http://schemas.microsoft.com/office/drawing/2014/main" id="{0B40A511-6CF1-645C-986A-785AEECB3376}"/>
              </a:ext>
            </a:extLst>
          </p:cNvPr>
          <p:cNvSpPr/>
          <p:nvPr/>
        </p:nvSpPr>
        <p:spPr>
          <a:xfrm>
            <a:off x="7312757" y="5920950"/>
            <a:ext cx="1482000" cy="794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b="1"/>
              <a:t>Grupy robocze</a:t>
            </a:r>
            <a:endParaRPr sz="2200" b="1"/>
          </a:p>
        </p:txBody>
      </p:sp>
      <p:cxnSp>
        <p:nvCxnSpPr>
          <p:cNvPr id="25" name="Google Shape;224;p26">
            <a:extLst>
              <a:ext uri="{FF2B5EF4-FFF2-40B4-BE49-F238E27FC236}">
                <a16:creationId xmlns:a16="http://schemas.microsoft.com/office/drawing/2014/main" id="{8F46C45D-80BB-13AC-26D3-D799A52A3401}"/>
              </a:ext>
            </a:extLst>
          </p:cNvPr>
          <p:cNvCxnSpPr>
            <a:stCxn id="11" idx="2"/>
            <a:endCxn id="24" idx="0"/>
          </p:cNvCxnSpPr>
          <p:nvPr/>
        </p:nvCxnSpPr>
        <p:spPr>
          <a:xfrm>
            <a:off x="5468807" y="5469600"/>
            <a:ext cx="2585100" cy="451500"/>
          </a:xfrm>
          <a:prstGeom prst="straightConnector1">
            <a:avLst/>
          </a:prstGeom>
          <a:noFill/>
          <a:ln w="38100" cap="flat" cmpd="sng">
            <a:solidFill>
              <a:schemeClr val="lt1"/>
            </a:solidFill>
            <a:prstDash val="solid"/>
            <a:round/>
            <a:headEnd type="none" w="med" len="med"/>
            <a:tailEnd type="triangle" w="med" len="med"/>
          </a:ln>
        </p:spPr>
      </p:cxnSp>
      <p:cxnSp>
        <p:nvCxnSpPr>
          <p:cNvPr id="26" name="Google Shape;225;p26">
            <a:extLst>
              <a:ext uri="{FF2B5EF4-FFF2-40B4-BE49-F238E27FC236}">
                <a16:creationId xmlns:a16="http://schemas.microsoft.com/office/drawing/2014/main" id="{42B8E902-ABB4-D99C-BA81-E63572CCE796}"/>
              </a:ext>
            </a:extLst>
          </p:cNvPr>
          <p:cNvCxnSpPr>
            <a:stCxn id="13" idx="2"/>
            <a:endCxn id="24" idx="2"/>
          </p:cNvCxnSpPr>
          <p:nvPr/>
        </p:nvCxnSpPr>
        <p:spPr>
          <a:xfrm rot="-5400000" flipH="1">
            <a:off x="6679507" y="5341600"/>
            <a:ext cx="45900" cy="2702400"/>
          </a:xfrm>
          <a:prstGeom prst="bentConnector3">
            <a:avLst>
              <a:gd name="adj1" fmla="val 618573"/>
            </a:avLst>
          </a:prstGeom>
          <a:noFill/>
          <a:ln w="38100" cap="flat" cmpd="sng">
            <a:solidFill>
              <a:schemeClr val="lt1"/>
            </a:solidFill>
            <a:prstDash val="solid"/>
            <a:round/>
            <a:headEnd type="none" w="med" len="med"/>
            <a:tailEnd type="none" w="med" len="med"/>
          </a:ln>
        </p:spPr>
      </p:cxnSp>
      <p:cxnSp>
        <p:nvCxnSpPr>
          <p:cNvPr id="27" name="Google Shape;228;p26">
            <a:extLst>
              <a:ext uri="{FF2B5EF4-FFF2-40B4-BE49-F238E27FC236}">
                <a16:creationId xmlns:a16="http://schemas.microsoft.com/office/drawing/2014/main" id="{9D6D55DD-188E-35EB-4946-00A17401CEBC}"/>
              </a:ext>
            </a:extLst>
          </p:cNvPr>
          <p:cNvCxnSpPr>
            <a:cxnSpLocks/>
          </p:cNvCxnSpPr>
          <p:nvPr/>
        </p:nvCxnSpPr>
        <p:spPr>
          <a:xfrm flipV="1">
            <a:off x="6197586" y="4275300"/>
            <a:ext cx="0" cy="399600"/>
          </a:xfrm>
          <a:prstGeom prst="straightConnector1">
            <a:avLst/>
          </a:prstGeom>
          <a:noFill/>
          <a:ln w="38100" cap="flat" cmpd="sng">
            <a:solidFill>
              <a:schemeClr val="lt1"/>
            </a:solidFill>
            <a:prstDash val="solid"/>
            <a:round/>
            <a:headEnd type="none" w="med" len="med"/>
            <a:tailEnd type="triangle" w="med" len="med"/>
          </a:ln>
        </p:spPr>
      </p:cxnSp>
      <p:sp>
        <p:nvSpPr>
          <p:cNvPr id="28" name="Google Shape;232;p26">
            <a:extLst>
              <a:ext uri="{FF2B5EF4-FFF2-40B4-BE49-F238E27FC236}">
                <a16:creationId xmlns:a16="http://schemas.microsoft.com/office/drawing/2014/main" id="{34859B9A-02F7-7173-9247-31A516121353}"/>
              </a:ext>
            </a:extLst>
          </p:cNvPr>
          <p:cNvSpPr/>
          <p:nvPr/>
        </p:nvSpPr>
        <p:spPr>
          <a:xfrm>
            <a:off x="989412" y="3763850"/>
            <a:ext cx="1482000" cy="505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a:t>Region</a:t>
            </a:r>
            <a:endParaRPr sz="2200" b="1"/>
          </a:p>
        </p:txBody>
      </p:sp>
      <p:cxnSp>
        <p:nvCxnSpPr>
          <p:cNvPr id="29" name="Google Shape;233;p26">
            <a:extLst>
              <a:ext uri="{FF2B5EF4-FFF2-40B4-BE49-F238E27FC236}">
                <a16:creationId xmlns:a16="http://schemas.microsoft.com/office/drawing/2014/main" id="{5868E574-A866-FD15-D77C-6CEA4BA7F17D}"/>
              </a:ext>
            </a:extLst>
          </p:cNvPr>
          <p:cNvCxnSpPr>
            <a:cxnSpLocks/>
          </p:cNvCxnSpPr>
          <p:nvPr/>
        </p:nvCxnSpPr>
        <p:spPr>
          <a:xfrm>
            <a:off x="2542957" y="3840742"/>
            <a:ext cx="3172850" cy="0"/>
          </a:xfrm>
          <a:prstGeom prst="straightConnector1">
            <a:avLst/>
          </a:prstGeom>
          <a:noFill/>
          <a:ln w="38100" cap="flat" cmpd="sng">
            <a:solidFill>
              <a:schemeClr val="lt1"/>
            </a:solidFill>
            <a:prstDash val="solid"/>
            <a:round/>
            <a:headEnd type="none" w="med" len="med"/>
            <a:tailEnd type="triangle" w="med" len="med"/>
          </a:ln>
        </p:spPr>
      </p:cxnSp>
      <p:cxnSp>
        <p:nvCxnSpPr>
          <p:cNvPr id="30" name="Google Shape;234;p26">
            <a:extLst>
              <a:ext uri="{FF2B5EF4-FFF2-40B4-BE49-F238E27FC236}">
                <a16:creationId xmlns:a16="http://schemas.microsoft.com/office/drawing/2014/main" id="{765CA034-CF1D-4C7E-26B1-AB40DD653A3D}"/>
              </a:ext>
            </a:extLst>
          </p:cNvPr>
          <p:cNvCxnSpPr>
            <a:cxnSpLocks/>
          </p:cNvCxnSpPr>
          <p:nvPr/>
        </p:nvCxnSpPr>
        <p:spPr>
          <a:xfrm flipH="1">
            <a:off x="2492332" y="3840742"/>
            <a:ext cx="3063642" cy="0"/>
          </a:xfrm>
          <a:prstGeom prst="straightConnector1">
            <a:avLst/>
          </a:prstGeom>
          <a:noFill/>
          <a:ln w="38100" cap="flat" cmpd="sng">
            <a:solidFill>
              <a:schemeClr val="lt1"/>
            </a:solidFill>
            <a:prstDash val="solid"/>
            <a:round/>
            <a:headEnd type="none" w="med" len="med"/>
            <a:tailEnd type="triangle" w="med" len="med"/>
          </a:ln>
        </p:spPr>
      </p:cxnSp>
      <p:cxnSp>
        <p:nvCxnSpPr>
          <p:cNvPr id="31" name="Google Shape;216;p26">
            <a:extLst>
              <a:ext uri="{FF2B5EF4-FFF2-40B4-BE49-F238E27FC236}">
                <a16:creationId xmlns:a16="http://schemas.microsoft.com/office/drawing/2014/main" id="{97662D1B-B662-CAA8-5A66-AB0E950832D1}"/>
              </a:ext>
            </a:extLst>
          </p:cNvPr>
          <p:cNvCxnSpPr>
            <a:cxnSpLocks/>
          </p:cNvCxnSpPr>
          <p:nvPr/>
        </p:nvCxnSpPr>
        <p:spPr>
          <a:xfrm flipH="1">
            <a:off x="7203507" y="2391356"/>
            <a:ext cx="1722815" cy="1366544"/>
          </a:xfrm>
          <a:prstGeom prst="straightConnector1">
            <a:avLst/>
          </a:prstGeom>
          <a:noFill/>
          <a:ln w="38100" cap="flat" cmpd="sng">
            <a:solidFill>
              <a:schemeClr val="lt1"/>
            </a:solidFill>
            <a:prstDash val="solid"/>
            <a:round/>
            <a:headEnd type="none" w="med" len="med"/>
            <a:tailEnd type="triangle" w="med" len="med"/>
          </a:ln>
        </p:spPr>
      </p:cxnSp>
      <p:cxnSp>
        <p:nvCxnSpPr>
          <p:cNvPr id="32" name="Google Shape;216;p26">
            <a:extLst>
              <a:ext uri="{FF2B5EF4-FFF2-40B4-BE49-F238E27FC236}">
                <a16:creationId xmlns:a16="http://schemas.microsoft.com/office/drawing/2014/main" id="{AD04F2F2-A091-BE38-8E94-375CB5A445FB}"/>
              </a:ext>
            </a:extLst>
          </p:cNvPr>
          <p:cNvCxnSpPr>
            <a:cxnSpLocks/>
          </p:cNvCxnSpPr>
          <p:nvPr/>
        </p:nvCxnSpPr>
        <p:spPr>
          <a:xfrm flipH="1">
            <a:off x="6858715" y="2383117"/>
            <a:ext cx="2064477" cy="2337733"/>
          </a:xfrm>
          <a:prstGeom prst="straightConnector1">
            <a:avLst/>
          </a:prstGeom>
          <a:noFill/>
          <a:ln w="38100" cap="flat" cmpd="sng">
            <a:solidFill>
              <a:schemeClr val="lt1"/>
            </a:solidFill>
            <a:prstDash val="solid"/>
            <a:round/>
            <a:headEnd type="none" w="med" len="med"/>
            <a:tailEnd type="triangle" w="med" len="med"/>
          </a:ln>
        </p:spPr>
      </p:cxnSp>
      <p:sp>
        <p:nvSpPr>
          <p:cNvPr id="36" name="Google Shape;202;p26">
            <a:extLst>
              <a:ext uri="{FF2B5EF4-FFF2-40B4-BE49-F238E27FC236}">
                <a16:creationId xmlns:a16="http://schemas.microsoft.com/office/drawing/2014/main" id="{2A96928B-946E-1326-1EC1-5B692467E4E3}"/>
              </a:ext>
            </a:extLst>
          </p:cNvPr>
          <p:cNvSpPr/>
          <p:nvPr/>
        </p:nvSpPr>
        <p:spPr>
          <a:xfrm>
            <a:off x="2146468" y="2746492"/>
            <a:ext cx="1688700" cy="597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l-PL" sz="1800" b="1" dirty="0"/>
              <a:t>Komitety Okręgu</a:t>
            </a:r>
            <a:endParaRPr sz="1800" b="1" dirty="0"/>
          </a:p>
        </p:txBody>
      </p:sp>
      <p:cxnSp>
        <p:nvCxnSpPr>
          <p:cNvPr id="37" name="Google Shape;216;p26">
            <a:extLst>
              <a:ext uri="{FF2B5EF4-FFF2-40B4-BE49-F238E27FC236}">
                <a16:creationId xmlns:a16="http://schemas.microsoft.com/office/drawing/2014/main" id="{DAAA9251-24B6-4FB6-BE7D-CAF71F15ECB6}"/>
              </a:ext>
            </a:extLst>
          </p:cNvPr>
          <p:cNvCxnSpPr>
            <a:cxnSpLocks/>
          </p:cNvCxnSpPr>
          <p:nvPr/>
        </p:nvCxnSpPr>
        <p:spPr>
          <a:xfrm flipH="1">
            <a:off x="3869123" y="3222000"/>
            <a:ext cx="1852384" cy="0"/>
          </a:xfrm>
          <a:prstGeom prst="straightConnector1">
            <a:avLst/>
          </a:prstGeom>
          <a:noFill/>
          <a:ln w="38100" cap="flat" cmpd="sng">
            <a:solidFill>
              <a:schemeClr val="lt1"/>
            </a:solidFill>
            <a:prstDash val="solid"/>
            <a:round/>
            <a:headEnd type="none" w="med" len="med"/>
            <a:tailEnd type="triangle" w="med" len="med"/>
          </a:ln>
        </p:spPr>
      </p:cxnSp>
      <p:sp>
        <p:nvSpPr>
          <p:cNvPr id="43" name="Google Shape;202;p26">
            <a:extLst>
              <a:ext uri="{FF2B5EF4-FFF2-40B4-BE49-F238E27FC236}">
                <a16:creationId xmlns:a16="http://schemas.microsoft.com/office/drawing/2014/main" id="{D77FE33D-E3C2-6356-337C-217BBE8ECF9B}"/>
              </a:ext>
            </a:extLst>
          </p:cNvPr>
          <p:cNvSpPr/>
          <p:nvPr/>
        </p:nvSpPr>
        <p:spPr>
          <a:xfrm>
            <a:off x="2749709" y="4001602"/>
            <a:ext cx="1688700" cy="580592"/>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l-PL" sz="1800" b="1" dirty="0"/>
              <a:t>Komitety Regionu</a:t>
            </a:r>
            <a:endParaRPr sz="1800" b="1" dirty="0"/>
          </a:p>
        </p:txBody>
      </p:sp>
      <p:cxnSp>
        <p:nvCxnSpPr>
          <p:cNvPr id="44" name="Google Shape;216;p26">
            <a:extLst>
              <a:ext uri="{FF2B5EF4-FFF2-40B4-BE49-F238E27FC236}">
                <a16:creationId xmlns:a16="http://schemas.microsoft.com/office/drawing/2014/main" id="{F6F49EDF-59D4-E45E-77FC-2C06266B5315}"/>
              </a:ext>
            </a:extLst>
          </p:cNvPr>
          <p:cNvCxnSpPr>
            <a:cxnSpLocks/>
          </p:cNvCxnSpPr>
          <p:nvPr/>
        </p:nvCxnSpPr>
        <p:spPr>
          <a:xfrm flipH="1">
            <a:off x="4459329" y="4224451"/>
            <a:ext cx="1262178" cy="10177"/>
          </a:xfrm>
          <a:prstGeom prst="straightConnector1">
            <a:avLst/>
          </a:prstGeom>
          <a:noFill/>
          <a:ln w="38100" cap="flat" cmpd="sng">
            <a:solidFill>
              <a:schemeClr val="lt1"/>
            </a:solidFill>
            <a:prstDash val="solid"/>
            <a:round/>
            <a:headEnd type="none" w="med" len="med"/>
            <a:tailEnd type="triangle" w="med" len="med"/>
          </a:ln>
        </p:spPr>
      </p:cxnSp>
    </p:spTree>
    <p:extLst>
      <p:ext uri="{BB962C8B-B14F-4D97-AF65-F5344CB8AC3E}">
        <p14:creationId xmlns:p14="http://schemas.microsoft.com/office/powerpoint/2010/main" val="2467303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Przygotowanie do warsztatu</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r>
              <a:rPr lang="pl-PL" sz="3600" dirty="0">
                <a:solidFill>
                  <a:schemeClr val="bg1"/>
                </a:solidFill>
              </a:rPr>
              <a:t>Prosimy o odliczenie do …</a:t>
            </a:r>
          </a:p>
          <a:p>
            <a:r>
              <a:rPr lang="pl-PL" sz="3600" dirty="0">
                <a:solidFill>
                  <a:schemeClr val="bg1"/>
                </a:solidFill>
              </a:rPr>
              <a:t>Prosimy, by każda grupa wybrała koordynatora (dba o to, by każdy mógł się wypowiedzieć – nie ma złych pomysłów), sekretarza (notuje odpowiedzi) oraz prezentera (przedstawia wyniki pracy).</a:t>
            </a:r>
          </a:p>
          <a:p>
            <a:r>
              <a:rPr lang="pl-PL" sz="3600" dirty="0">
                <a:solidFill>
                  <a:schemeClr val="bg1"/>
                </a:solidFill>
              </a:rPr>
              <a:t>Grupy mają … minut na dyskusję i dzielenie się pomysłami odnośnie przydzielonego zagadnienia.</a:t>
            </a:r>
          </a:p>
          <a:p>
            <a:r>
              <a:rPr lang="pl-PL" sz="3600" dirty="0">
                <a:solidFill>
                  <a:schemeClr val="bg1"/>
                </a:solidFill>
              </a:rPr>
              <a:t>Następnie każda z grup przedstawia rezultat pracy</a:t>
            </a:r>
            <a:r>
              <a:rPr lang="pl-PL" sz="3600">
                <a:solidFill>
                  <a:schemeClr val="bg1"/>
                </a:solidFill>
              </a:rPr>
              <a:t>, a inni </a:t>
            </a:r>
            <a:r>
              <a:rPr lang="pl-PL" sz="3600" dirty="0">
                <a:solidFill>
                  <a:schemeClr val="bg1"/>
                </a:solidFill>
              </a:rPr>
              <a:t>uczestnicy dodają swoje spostrzeżenia.</a:t>
            </a:r>
            <a:endParaRPr lang="pl-PL" sz="4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995880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Zagadnienia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r">
              <a:lnSpc>
                <a:spcPct val="110000"/>
              </a:lnSpc>
              <a:buNone/>
            </a:pPr>
            <a:endParaRPr lang="pl-PL" i="1" u="none" strike="noStrike" baseline="0" dirty="0">
              <a:solidFill>
                <a:schemeClr val="bg1"/>
              </a:solidFill>
              <a:latin typeface="Century Gothic" panose="020B0502020202020204" pitchFamily="34" charset="0"/>
              <a:cs typeface="Segoe UI" panose="020B0502040204020203" pitchFamily="34" charset="0"/>
            </a:endParaRPr>
          </a:p>
          <a:p>
            <a:pPr marL="0" indent="0" algn="ctr">
              <a:buNone/>
            </a:pPr>
            <a:r>
              <a:rPr lang="pl-PL" sz="6000" dirty="0">
                <a:solidFill>
                  <a:schemeClr val="bg1"/>
                </a:solidFill>
                <a:latin typeface="Century Gothic" panose="020B0502020202020204" pitchFamily="34" charset="0"/>
              </a:rPr>
              <a:t>W jaki sposób mogę wspierać wspólnotę jako członek NA?</a:t>
            </a:r>
          </a:p>
          <a:p>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553359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Zagadnienia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ctr">
              <a:buNone/>
            </a:pPr>
            <a:r>
              <a:rPr lang="pl-PL" sz="6000" dirty="0">
                <a:solidFill>
                  <a:schemeClr val="bg1"/>
                </a:solidFill>
                <a:latin typeface="Century Gothic" panose="020B0502020202020204" pitchFamily="34" charset="0"/>
              </a:rPr>
              <a:t>Co mogę zrobić, by rozumienie siódmej tradycji było pełniejsze na mojej grupie?</a:t>
            </a:r>
            <a:endParaRPr lang="pl-PL"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6747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Zagadnienia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ctr">
              <a:buNone/>
            </a:pPr>
            <a:r>
              <a:rPr lang="pl-PL" sz="6000" dirty="0">
                <a:solidFill>
                  <a:schemeClr val="bg1"/>
                </a:solidFill>
                <a:latin typeface="Century Gothic" panose="020B0502020202020204" pitchFamily="34" charset="0"/>
              </a:rPr>
              <a:t>Jak moja grupa może skutecznie wspierać strukturę służb, którą stworzyła?</a:t>
            </a:r>
          </a:p>
        </p:txBody>
      </p:sp>
    </p:spTree>
    <p:extLst>
      <p:ext uri="{BB962C8B-B14F-4D97-AF65-F5344CB8AC3E}">
        <p14:creationId xmlns:p14="http://schemas.microsoft.com/office/powerpoint/2010/main" val="3242774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Zagadnienia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ctr">
              <a:buNone/>
            </a:pPr>
            <a:r>
              <a:rPr lang="pl-PL" sz="6000" dirty="0">
                <a:solidFill>
                  <a:schemeClr val="bg1"/>
                </a:solidFill>
                <a:latin typeface="Century Gothic" panose="020B0502020202020204" pitchFamily="34" charset="0"/>
              </a:rPr>
              <a:t>Co mnie zachęca, a co zniechęca do praktykowania siódmej tradycji?</a:t>
            </a:r>
          </a:p>
        </p:txBody>
      </p:sp>
    </p:spTree>
    <p:extLst>
      <p:ext uri="{BB962C8B-B14F-4D97-AF65-F5344CB8AC3E}">
        <p14:creationId xmlns:p14="http://schemas.microsoft.com/office/powerpoint/2010/main" val="912985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Zagadnienia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buNone/>
            </a:pPr>
            <a:endParaRPr lang="pl-PL" sz="2600" i="1" u="none" strike="noStrike" baseline="0" dirty="0">
              <a:solidFill>
                <a:schemeClr val="bg1"/>
              </a:solidFill>
              <a:latin typeface="Century Gothic" panose="020B0502020202020204" pitchFamily="34" charset="0"/>
              <a:cs typeface="Segoe UI" panose="020B0502040204020203" pitchFamily="34" charset="0"/>
            </a:endParaRPr>
          </a:p>
          <a:p>
            <a:pPr marL="0" indent="0" algn="ctr">
              <a:buNone/>
            </a:pPr>
            <a:r>
              <a:rPr lang="pl-PL" sz="6000" dirty="0">
                <a:solidFill>
                  <a:schemeClr val="bg1"/>
                </a:solidFill>
                <a:latin typeface="Century Gothic" panose="020B0502020202020204" pitchFamily="34" charset="0"/>
              </a:rPr>
              <a:t>Czy robię ze swojej strony wszystko, aby NA mogło pozostać samowystarczalne? </a:t>
            </a:r>
          </a:p>
        </p:txBody>
      </p:sp>
    </p:spTree>
    <p:extLst>
      <p:ext uri="{BB962C8B-B14F-4D97-AF65-F5344CB8AC3E}">
        <p14:creationId xmlns:p14="http://schemas.microsoft.com/office/powerpoint/2010/main" val="1897141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Zagadnienia</a:t>
            </a: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lgn="ctr">
              <a:buNone/>
            </a:pPr>
            <a:r>
              <a:rPr lang="pl-PL" sz="6000" dirty="0">
                <a:solidFill>
                  <a:schemeClr val="bg1"/>
                </a:solidFill>
                <a:latin typeface="Century Gothic" panose="020B0502020202020204" pitchFamily="34" charset="0"/>
              </a:rPr>
              <a:t>Czego nauczyłem się o samowystarczalności w różnych sferach mojego życia, dzięki byciu członkiem samowystarczalnej grupy? </a:t>
            </a:r>
          </a:p>
        </p:txBody>
      </p:sp>
    </p:spTree>
    <p:extLst>
      <p:ext uri="{BB962C8B-B14F-4D97-AF65-F5344CB8AC3E}">
        <p14:creationId xmlns:p14="http://schemas.microsoft.com/office/powerpoint/2010/main" val="3111009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01;p15" descr="basic text slide 2.png">
            <a:extLst>
              <a:ext uri="{FF2B5EF4-FFF2-40B4-BE49-F238E27FC236}">
                <a16:creationId xmlns:a16="http://schemas.microsoft.com/office/drawing/2014/main" id="{3769D2FF-1E33-B458-4C6B-B931F9FBAA7C}"/>
              </a:ext>
            </a:extLst>
          </p:cNvPr>
          <p:cNvPicPr preferRelativeResize="0"/>
          <p:nvPr/>
        </p:nvPicPr>
        <p:blipFill rotWithShape="1">
          <a:blip r:embed="rId2" cstate="print">
            <a:alphaModFix/>
          </a:blip>
          <a:srcRect/>
          <a:stretch/>
        </p:blipFill>
        <p:spPr>
          <a:xfrm>
            <a:off x="9939" y="0"/>
            <a:ext cx="12192001" cy="7060473"/>
          </a:xfrm>
          <a:prstGeom prst="rect">
            <a:avLst/>
          </a:prstGeom>
          <a:noFill/>
          <a:ln>
            <a:noFill/>
          </a:ln>
        </p:spPr>
      </p:pic>
      <p:sp>
        <p:nvSpPr>
          <p:cNvPr id="2" name="Tytuł 1">
            <a:extLst>
              <a:ext uri="{FF2B5EF4-FFF2-40B4-BE49-F238E27FC236}">
                <a16:creationId xmlns:a16="http://schemas.microsoft.com/office/drawing/2014/main" id="{97857E6D-C525-9B4C-FC2B-6F00C01DED00}"/>
              </a:ext>
            </a:extLst>
          </p:cNvPr>
          <p:cNvSpPr>
            <a:spLocks noGrp="1"/>
          </p:cNvSpPr>
          <p:nvPr>
            <p:ph type="title"/>
          </p:nvPr>
        </p:nvSpPr>
        <p:spPr>
          <a:xfrm>
            <a:off x="288236" y="89452"/>
            <a:ext cx="11608902" cy="1252332"/>
          </a:xfrm>
        </p:spPr>
        <p:txBody>
          <a:bodyPr/>
          <a:lstStyle/>
          <a:p>
            <a:pPr algn="ctr"/>
            <a:r>
              <a:rPr lang="pl-PL" dirty="0">
                <a:solidFill>
                  <a:schemeClr val="bg1"/>
                </a:solidFill>
                <a:latin typeface="Segoe UI" panose="020B0502040204020203" pitchFamily="34" charset="0"/>
                <a:cs typeface="Segoe UI" panose="020B0502040204020203" pitchFamily="34" charset="0"/>
              </a:rPr>
              <a:t>Dziękujemy za uczestnictwo </a:t>
            </a:r>
            <a:r>
              <a:rPr lang="pl-PL" dirty="0">
                <a:solidFill>
                  <a:schemeClr val="bg1"/>
                </a:solidFill>
                <a:latin typeface="Segoe UI" panose="020B0502040204020203" pitchFamily="34" charset="0"/>
                <a:cs typeface="Segoe UI" panose="020B0502040204020203" pitchFamily="34" charset="0"/>
                <a:sym typeface="Wingdings" panose="05000000000000000000" pitchFamily="2" charset="2"/>
              </a:rPr>
              <a:t></a:t>
            </a:r>
            <a:endParaRPr lang="pl-PL" dirty="0">
              <a:solidFill>
                <a:schemeClr val="bg1"/>
              </a:solidFill>
              <a:latin typeface="Segoe UI" panose="020B0502040204020203" pitchFamily="34" charset="0"/>
              <a:cs typeface="Segoe UI" panose="020B0502040204020203" pitchFamily="34" charset="0"/>
            </a:endParaRPr>
          </a:p>
        </p:txBody>
      </p:sp>
      <p:sp>
        <p:nvSpPr>
          <p:cNvPr id="3" name="Symbol zastępczy zawartości 2">
            <a:extLst>
              <a:ext uri="{FF2B5EF4-FFF2-40B4-BE49-F238E27FC236}">
                <a16:creationId xmlns:a16="http://schemas.microsoft.com/office/drawing/2014/main" id="{80781C5A-A181-7F39-CA98-C3BB8A72485F}"/>
              </a:ext>
            </a:extLst>
          </p:cNvPr>
          <p:cNvSpPr>
            <a:spLocks noGrp="1"/>
          </p:cNvSpPr>
          <p:nvPr>
            <p:ph idx="1"/>
          </p:nvPr>
        </p:nvSpPr>
        <p:spPr>
          <a:xfrm>
            <a:off x="288236" y="2057400"/>
            <a:ext cx="11817626" cy="5003073"/>
          </a:xfrm>
        </p:spPr>
        <p:txBody>
          <a:bodyPr>
            <a:normAutofit/>
          </a:bodyPr>
          <a:lstStyle/>
          <a:p>
            <a:pPr marL="0" indent="0" algn="ctr">
              <a:buNone/>
            </a:pPr>
            <a:r>
              <a:rPr lang="pl-PL" sz="6000" dirty="0">
                <a:solidFill>
                  <a:schemeClr val="bg1"/>
                </a:solidFill>
                <a:latin typeface="Century Gothic" panose="020B0502020202020204" pitchFamily="34" charset="0"/>
              </a:rPr>
              <a:t>Komitet Komkord</a:t>
            </a:r>
          </a:p>
          <a:p>
            <a:pPr marL="0" indent="0" algn="ctr">
              <a:buNone/>
            </a:pPr>
            <a:endParaRPr lang="pl-PL" sz="6000" dirty="0">
              <a:solidFill>
                <a:schemeClr val="bg1"/>
              </a:solidFill>
              <a:latin typeface="Century Gothic" panose="020B0502020202020204" pitchFamily="34" charset="0"/>
            </a:endParaRPr>
          </a:p>
        </p:txBody>
      </p:sp>
      <p:pic>
        <p:nvPicPr>
          <p:cNvPr id="4" name="Obraz 3">
            <a:extLst>
              <a:ext uri="{FF2B5EF4-FFF2-40B4-BE49-F238E27FC236}">
                <a16:creationId xmlns:a16="http://schemas.microsoft.com/office/drawing/2014/main" id="{1C74CCF3-7E2D-F93B-068E-23339DCA2BDB}"/>
              </a:ext>
            </a:extLst>
          </p:cNvPr>
          <p:cNvPicPr>
            <a:picLocks noChangeAspect="1"/>
          </p:cNvPicPr>
          <p:nvPr/>
        </p:nvPicPr>
        <p:blipFill>
          <a:blip r:embed="rId3" cstate="print">
            <a:duotone>
              <a:schemeClr val="bg2">
                <a:shade val="45000"/>
                <a:satMod val="135000"/>
              </a:schemeClr>
              <a:prstClr val="white"/>
            </a:duotone>
          </a:blip>
          <a:stretch>
            <a:fillRect/>
          </a:stretch>
        </p:blipFill>
        <p:spPr>
          <a:xfrm>
            <a:off x="4693535" y="3143638"/>
            <a:ext cx="2804929" cy="2804929"/>
          </a:xfrm>
          <a:prstGeom prst="rect">
            <a:avLst/>
          </a:prstGeom>
        </p:spPr>
      </p:pic>
    </p:spTree>
    <p:extLst>
      <p:ext uri="{BB962C8B-B14F-4D97-AF65-F5344CB8AC3E}">
        <p14:creationId xmlns:p14="http://schemas.microsoft.com/office/powerpoint/2010/main" val="533489031"/>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1366</Words>
  <Application>Microsoft Office PowerPoint</Application>
  <PresentationFormat>Panoramiczny</PresentationFormat>
  <Paragraphs>152</Paragraphs>
  <Slides>25</Slides>
  <Notes>0</Notes>
  <HiddenSlides>0</HiddenSlides>
  <MMClips>0</MMClips>
  <ScaleCrop>false</ScaleCrop>
  <HeadingPairs>
    <vt:vector size="4" baseType="variant">
      <vt:variant>
        <vt:lpstr>Motyw</vt:lpstr>
      </vt:variant>
      <vt:variant>
        <vt:i4>1</vt:i4>
      </vt:variant>
      <vt:variant>
        <vt:lpstr>Tytuły slajdów</vt:lpstr>
      </vt:variant>
      <vt:variant>
        <vt:i4>25</vt:i4>
      </vt:variant>
    </vt:vector>
  </HeadingPairs>
  <TitlesOfParts>
    <vt:vector size="26" baseType="lpstr">
      <vt:lpstr>Motyw pakietu Office</vt:lpstr>
      <vt:lpstr>Pieniądze mają znaczenie</vt:lpstr>
      <vt:lpstr>Tradycja siódma</vt:lpstr>
      <vt:lpstr>Tradycja siódma</vt:lpstr>
      <vt:lpstr>Czego potrzebuje grupa?</vt:lpstr>
      <vt:lpstr>Koncepcja druga</vt:lpstr>
      <vt:lpstr>Koncepcja druga</vt:lpstr>
      <vt:lpstr>Koncepcja druga</vt:lpstr>
      <vt:lpstr>Koncepcja druga</vt:lpstr>
      <vt:lpstr>Koncepcja jedenasta</vt:lpstr>
      <vt:lpstr>Koncepcja jedenasta</vt:lpstr>
      <vt:lpstr>Koncepcja jedenasta</vt:lpstr>
      <vt:lpstr>Koncepcja jedenasta</vt:lpstr>
      <vt:lpstr>Koncepcja jedenasta</vt:lpstr>
      <vt:lpstr>Podręcznik dla skarbnika</vt:lpstr>
      <vt:lpstr>Koncepcja jedenasta</vt:lpstr>
      <vt:lpstr>Plik finansowy Regionu</vt:lpstr>
      <vt:lpstr>Obieg pieniędzy w NA</vt:lpstr>
      <vt:lpstr>Przygotowanie do warsztatu</vt:lpstr>
      <vt:lpstr>Zagadnienia</vt:lpstr>
      <vt:lpstr>Zagadnienia</vt:lpstr>
      <vt:lpstr>Zagadnienia</vt:lpstr>
      <vt:lpstr>Zagadnienia</vt:lpstr>
      <vt:lpstr>Zagadnienia</vt:lpstr>
      <vt:lpstr>Zagadnienia</vt:lpstr>
      <vt:lpstr>Dziękujemy za uczestnictwo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Pieniądze mają znaczenie</dc:title>
  <dc:creator>NA Toruń</dc:creator>
  <cp:lastModifiedBy>Ewelina Kasprzyk-Czerwik</cp:lastModifiedBy>
  <cp:revision>14</cp:revision>
  <dcterms:created xsi:type="dcterms:W3CDTF">2023-01-17T12:22:58Z</dcterms:created>
  <dcterms:modified xsi:type="dcterms:W3CDTF">2024-02-20T10:06:35Z</dcterms:modified>
</cp:coreProperties>
</file>