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65" r:id="rId5"/>
    <p:sldId id="266" r:id="rId6"/>
    <p:sldId id="267" r:id="rId7"/>
    <p:sldId id="268" r:id="rId8"/>
    <p:sldId id="263" r:id="rId9"/>
    <p:sldId id="258" r:id="rId10"/>
    <p:sldId id="259" r:id="rId11"/>
    <p:sldId id="260" r:id="rId12"/>
    <p:sldId id="261" r:id="rId13"/>
    <p:sldId id="26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9796027F-7875-4030-9381-8BD8C4F21935}"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7" name="Date Placeholder 4"/>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509A250-FF31-4206-8172-F9D3106AACB1}" type="datetimeFigureOut">
              <a:rPr lang="en-US" dirty="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509A250-FF31-4206-8172-F9D3106AACB1}" type="datetimeFigureOut">
              <a:rPr lang="en-US" dirty="0"/>
              <a:t>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l-PL"/>
              <a:t>Kliknij, aby edytować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pl-PL"/>
              <a:t>Kliknij, aby edytować styl</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l-PL"/>
              <a:t>Kliknij, aby edytować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l-PL"/>
              <a:t>Kliknij, aby edytować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2/5/2023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6.gif" /><Relationship Id="rId2" Type="http://schemas.openxmlformats.org/officeDocument/2006/relationships/hyperlink" Target="http://www.edmna.org/"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0F275A-04D1-17A3-E8A9-1DC282B52864}"/>
              </a:ext>
            </a:extLst>
          </p:cNvPr>
          <p:cNvSpPr>
            <a:spLocks noGrp="1"/>
          </p:cNvSpPr>
          <p:nvPr>
            <p:ph type="ctrTitle"/>
          </p:nvPr>
        </p:nvSpPr>
        <p:spPr/>
        <p:txBody>
          <a:bodyPr/>
          <a:lstStyle/>
          <a:p>
            <a:r>
              <a:rPr lang="pl-PL" dirty="0"/>
              <a:t>Dla młodych uzależnionych</a:t>
            </a:r>
          </a:p>
        </p:txBody>
      </p:sp>
      <p:sp>
        <p:nvSpPr>
          <p:cNvPr id="3" name="Podtytuł 2">
            <a:extLst>
              <a:ext uri="{FF2B5EF4-FFF2-40B4-BE49-F238E27FC236}">
                <a16:creationId xmlns:a16="http://schemas.microsoft.com/office/drawing/2014/main" id="{C17ACDBC-6713-9A63-7FEF-2E7200321963}"/>
              </a:ext>
            </a:extLst>
          </p:cNvPr>
          <p:cNvSpPr>
            <a:spLocks noGrp="1"/>
          </p:cNvSpPr>
          <p:nvPr>
            <p:ph type="subTitle" idx="1"/>
          </p:nvPr>
        </p:nvSpPr>
        <p:spPr/>
        <p:txBody>
          <a:bodyPr/>
          <a:lstStyle/>
          <a:p>
            <a:r>
              <a:rPr lang="pl-PL" dirty="0"/>
              <a:t>Warsztat </a:t>
            </a:r>
            <a:r>
              <a:rPr lang="pl-PL" dirty="0" err="1"/>
              <a:t>edm</a:t>
            </a:r>
            <a:r>
              <a:rPr lang="pl-PL" dirty="0"/>
              <a:t> zmodyfikowany przez FD </a:t>
            </a:r>
            <a:r>
              <a:rPr lang="pl-PL"/>
              <a:t>regionu polskiego</a:t>
            </a:r>
            <a:endParaRPr lang="pl-PL" dirty="0"/>
          </a:p>
        </p:txBody>
      </p:sp>
      <p:pic>
        <p:nvPicPr>
          <p:cNvPr id="6" name="Obraz 5">
            <a:extLst>
              <a:ext uri="{FF2B5EF4-FFF2-40B4-BE49-F238E27FC236}">
                <a16:creationId xmlns:a16="http://schemas.microsoft.com/office/drawing/2014/main" id="{B884590C-90E4-D2DF-1441-F8F7F86FCA3D}"/>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143855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jedenasta</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241540" y="2052918"/>
            <a:ext cx="11636329" cy="4195481"/>
          </a:xfrm>
        </p:spPr>
        <p:txBody>
          <a:bodyPr>
            <a:normAutofit/>
          </a:bodyPr>
          <a:lstStyle/>
          <a:p>
            <a:pPr marL="0" indent="0" algn="ctr">
              <a:buNone/>
            </a:pPr>
            <a:endParaRPr lang="pl-PL" sz="3200" i="1" dirty="0"/>
          </a:p>
          <a:p>
            <a:pPr marL="0" indent="0" algn="ctr">
              <a:buNone/>
            </a:pPr>
            <a:r>
              <a:rPr lang="pl-PL" sz="3600" i="1" dirty="0"/>
              <a:t>„Nasze oddziaływanie na zewnątrz opiera się na przyciąganiu, a nie na reklamie, musimy zawsze zachowywać osobistą anonimowość wobec prasy, radia i filmu.”</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331661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jedenasta</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362310" y="2052918"/>
            <a:ext cx="11515560" cy="4254576"/>
          </a:xfrm>
        </p:spPr>
        <p:txBody>
          <a:bodyPr>
            <a:normAutofit fontScale="92500" lnSpcReduction="10000"/>
          </a:bodyPr>
          <a:lstStyle/>
          <a:p>
            <a:pPr marL="0" indent="0">
              <a:buNone/>
            </a:pPr>
            <a:r>
              <a:rPr lang="pl-PL" i="1" dirty="0"/>
              <a:t>„Ta Tradycja dotyczy naszej relacji z osobami pozostającymi poza Wspólnotą. Mówi nam, jak postępować w kontaktach publicznych. Nasz wizerunek publiczny obejmuje to, co możemy zaproponować, czyli sprawdzony sposób zachowywania abstynencji. Choć ważne jest dotarcie do jak największej liczby osób, musimy uważać na reklamy, ogólniki oraz jakąkolwiek literaturę, która może trafić w ręce ogółu. </a:t>
            </a:r>
          </a:p>
          <a:p>
            <a:pPr marL="0" indent="0">
              <a:buNone/>
            </a:pPr>
            <a:r>
              <a:rPr lang="pl-PL" i="1" dirty="0"/>
              <a:t>Nasze przyciąganie wynika ze skuteczności. Jako grupy proponujemy zdrowienie. Odkryliśmy, że sukces programu mówi sam za siebie – to jest nasza reklama. </a:t>
            </a:r>
          </a:p>
          <a:p>
            <a:pPr marL="0" indent="0">
              <a:buNone/>
            </a:pPr>
            <a:r>
              <a:rPr lang="pl-PL" i="1" dirty="0"/>
              <a:t>Ta Tradycja mówi również, że musimy zachowywać osobistą anonimowość wobec prasy, radia i filmu. To chroni członków Wspólnoty oraz reputację NA. Nie podajemy naszych nazwisk ani nie występujemy w mediach jako członkowie Wspólnoty Anonimowych Narkomanów. Żaden członek NA lub osoba spoza NA nie może reprezentować Wspólnoty Anonimowych Narkomanów.”</a:t>
            </a:r>
          </a:p>
          <a:p>
            <a:pPr marL="0" indent="0" algn="just">
              <a:buNone/>
            </a:pPr>
            <a:endParaRPr lang="pl-PL" i="1" dirty="0"/>
          </a:p>
          <a:p>
            <a:pPr marL="0" indent="0" algn="r">
              <a:buNone/>
            </a:pPr>
            <a:r>
              <a:rPr lang="pl-PL" i="1" dirty="0"/>
              <a:t>Tekst Podstawowy</a:t>
            </a:r>
          </a:p>
          <a:p>
            <a:pPr marL="0" indent="0" algn="just">
              <a:buNone/>
            </a:pPr>
            <a:endParaRPr lang="pl-PL" i="1" dirty="0"/>
          </a:p>
          <a:p>
            <a:pPr marL="0" indent="0" algn="ctr">
              <a:buNone/>
            </a:pPr>
            <a:endParaRPr lang="pl-PL" i="1" dirty="0"/>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3216810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jedenasta - pytanie</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362310" y="2052918"/>
            <a:ext cx="11515560" cy="4254576"/>
          </a:xfrm>
        </p:spPr>
        <p:txBody>
          <a:bodyPr>
            <a:normAutofit/>
          </a:bodyPr>
          <a:lstStyle/>
          <a:p>
            <a:pPr marL="0" indent="0" algn="ctr">
              <a:buNone/>
            </a:pPr>
            <a:endParaRPr lang="pl-PL" sz="3600" dirty="0"/>
          </a:p>
          <a:p>
            <a:pPr marL="0" indent="0" algn="ctr">
              <a:buNone/>
            </a:pPr>
            <a:r>
              <a:rPr lang="pl-PL" sz="3600" dirty="0"/>
              <a:t>Jak mogę poinformować rówieśników o wspólnocie Anonimowych Narkomanów w mediach społecznościowych, nie łamiąc swojej anonimowości?</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108825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dwunasta</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362310" y="2052918"/>
            <a:ext cx="11515560" cy="4254576"/>
          </a:xfrm>
        </p:spPr>
        <p:txBody>
          <a:bodyPr>
            <a:normAutofit/>
          </a:bodyPr>
          <a:lstStyle/>
          <a:p>
            <a:pPr marL="0" indent="0" algn="ctr">
              <a:buNone/>
            </a:pPr>
            <a:endParaRPr lang="pl-PL" sz="3600" dirty="0"/>
          </a:p>
          <a:p>
            <a:pPr marL="0" indent="0" algn="ctr">
              <a:buNone/>
            </a:pPr>
            <a:r>
              <a:rPr lang="pl-PL" sz="3600" i="1" dirty="0"/>
              <a:t>„Anonimowość stanowi duchową podstawę wszystkich naszych tradycji, przypominając nam zawsze o pierwszeństwie zasad przed osobistymi pragnieniami.”</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162834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dwunasta</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362310" y="2052918"/>
            <a:ext cx="11515560" cy="4632554"/>
          </a:xfrm>
        </p:spPr>
        <p:txBody>
          <a:bodyPr>
            <a:normAutofit fontScale="47500" lnSpcReduction="20000"/>
          </a:bodyPr>
          <a:lstStyle/>
          <a:p>
            <a:pPr marL="0" indent="0">
              <a:buNone/>
            </a:pPr>
            <a:r>
              <a:rPr lang="pl-PL" sz="3600" dirty="0"/>
              <a:t>"Definicja  słownikowa  anonimowości to „stan bezimienności”. Zgodnie z Tradycją Dwunastą „Ja” zostaje zastąpione przez „My”. Podstawa duchowa staje się ważniejsza niż jakakolwiek grupa lub jednostka.</a:t>
            </a:r>
          </a:p>
          <a:p>
            <a:pPr marL="0" indent="0">
              <a:buNone/>
            </a:pPr>
            <a:r>
              <a:rPr lang="pl-PL" sz="3600" dirty="0"/>
              <a:t>(...) </a:t>
            </a:r>
          </a:p>
          <a:p>
            <a:pPr marL="0" indent="0">
              <a:buNone/>
            </a:pPr>
            <a:r>
              <a:rPr lang="pl-PL" sz="3600" dirty="0"/>
              <a:t>Pokora jest produktem ubocznym, pozwalającym nam rosnąć i rozwijać się w atmosferze swobody, która eliminuje lęk rozpoznania nas jako uzależnionych przez naszych pracodawców, rodziny i przyjaciół. Dlatego staramy się ściśle przestrzegać zasady, że „co mówimy na mityngach, na mityngach pozostaje”.</a:t>
            </a:r>
          </a:p>
          <a:p>
            <a:pPr marL="0" indent="0">
              <a:buNone/>
            </a:pPr>
            <a:r>
              <a:rPr lang="pl-PL" sz="3600" dirty="0"/>
              <a:t>We wszystkich Tradycjach mówimy raczej „my” i  „nasz”, a nie „ja” i „mój”. </a:t>
            </a:r>
          </a:p>
          <a:p>
            <a:pPr marL="0" indent="0">
              <a:buNone/>
            </a:pPr>
            <a:r>
              <a:rPr lang="pl-PL" sz="3600" dirty="0"/>
              <a:t>(...) </a:t>
            </a:r>
          </a:p>
          <a:p>
            <a:pPr marL="0" indent="0">
              <a:buNone/>
            </a:pPr>
            <a:r>
              <a:rPr lang="pl-PL" sz="3600" dirty="0"/>
              <a:t>Choć możemy nie zgadzać się z tym jako jednostki, podstawa duchowa anonimowości czyni nas wszystkich równymi w ramach grupy. Żaden członek grupy nie jest lepszy lub gorszy od innego. Działanie dla osobistej korzyści w obszarach płci, majątku i pozycji społecznej, które sprowadziło tyle bólu w przeszłości, zaniknie, jeżeli będziemy przestrzegać zasad anonimowości. Anonimowość jest jednym z podstawowych elementów naszego zdrowienia i przenika Tradycje oraz Wspólnotę. Chroni nas przed naszymi wadami charakteru i niweluje osobiste pragnienia oraz ich różnice . Anonimowość w działaniu uniemożliwia postawienie osobistych pragnień przed zasadami.”</a:t>
            </a:r>
          </a:p>
          <a:p>
            <a:pPr marL="0" indent="0" algn="ctr">
              <a:buNone/>
            </a:pPr>
            <a:endParaRPr lang="pl-PL" sz="3600" i="1" dirty="0"/>
          </a:p>
          <a:p>
            <a:pPr marL="0" indent="0" algn="r">
              <a:buNone/>
            </a:pPr>
            <a:r>
              <a:rPr lang="pl-PL" sz="3600" i="1" dirty="0"/>
              <a:t>Tekst Podstawowy</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443682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Tradycja dwunasta - pytanie</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362310" y="2052918"/>
            <a:ext cx="11515560" cy="4632554"/>
          </a:xfrm>
        </p:spPr>
        <p:txBody>
          <a:bodyPr>
            <a:normAutofit/>
          </a:bodyPr>
          <a:lstStyle/>
          <a:p>
            <a:pPr marL="0" indent="0" algn="ctr">
              <a:buNone/>
            </a:pPr>
            <a:endParaRPr lang="pl-PL" sz="3600" dirty="0"/>
          </a:p>
          <a:p>
            <a:pPr marL="0" indent="0" algn="ctr">
              <a:buNone/>
            </a:pPr>
            <a:endParaRPr lang="pl-PL" sz="3600" dirty="0"/>
          </a:p>
          <a:p>
            <a:pPr marL="0" indent="0" algn="ctr">
              <a:buNone/>
            </a:pPr>
            <a:r>
              <a:rPr lang="pl-PL" sz="3600" dirty="0"/>
              <a:t>Jak sobie radzić gdy ktoś łamie naszą anonimowość po mitingu?</a:t>
            </a:r>
            <a:endParaRPr lang="pl-PL" sz="3600" i="1" dirty="0"/>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428294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dirty="0"/>
              <a:t>Przygotowanie</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lstStyle/>
          <a:p>
            <a:r>
              <a:rPr lang="pl-PL" dirty="0"/>
              <a:t>Prosimy o podzielenie się na 4 grupy.</a:t>
            </a:r>
          </a:p>
          <a:p>
            <a:r>
              <a:rPr lang="pl-PL" dirty="0"/>
              <a:t>Prosimy, by każda grupa wybrała koordynatora (dba o to, by każdy mógł się wypowiedzieć), sekretarza (notuje odpowiedzi) oraz prezentera (przedstawia wyniki pracy).</a:t>
            </a:r>
          </a:p>
          <a:p>
            <a:r>
              <a:rPr lang="pl-PL" dirty="0"/>
              <a:t>Grupy mają 30 minut na dyskusję i dzielenie się pomysłami odnośnie przydzielonego zagadnienia.</a:t>
            </a:r>
          </a:p>
          <a:p>
            <a:r>
              <a:rPr lang="pl-PL" dirty="0"/>
              <a:t>Następnie każda z grup przedstawia rezultat na flipcharcie.</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1926866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sz="4400" dirty="0"/>
              <a:t>Grupa 1</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normAutofit/>
          </a:bodyPr>
          <a:lstStyle/>
          <a:p>
            <a:pPr marL="457200" indent="-457200">
              <a:buFont typeface="+mj-lt"/>
              <a:buAutoNum type="arabicPeriod"/>
            </a:pPr>
            <a:r>
              <a:rPr lang="pl-PL" sz="3600" dirty="0"/>
              <a:t>Nie chcę, by moi rówieśnicy/przyjaciele widzieli mnie z ludźmi z NA. W jaki sposób mogę chronić moją anonimowość?</a:t>
            </a:r>
          </a:p>
          <a:p>
            <a:pPr marL="457200" indent="-457200">
              <a:buFont typeface="+mj-lt"/>
              <a:buAutoNum type="arabicPeriod"/>
            </a:pPr>
            <a:r>
              <a:rPr lang="pl-PL" sz="3600" dirty="0"/>
              <a:t>Czy złamałem czyjąś anonimowość? Czy moja anonimowość została kiedykolwiek złamana i jakie były tego konsekwencje? Co moglibyśmy zrobić inaczej?</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465100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sz="4400" dirty="0"/>
              <a:t>Grupa 2</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normAutofit/>
          </a:bodyPr>
          <a:lstStyle/>
          <a:p>
            <a:pPr marL="457200" indent="-457200">
              <a:buFont typeface="+mj-lt"/>
              <a:buAutoNum type="arabicPeriod"/>
            </a:pPr>
            <a:r>
              <a:rPr lang="pl-PL" sz="3600" dirty="0"/>
              <a:t>Jak powinienem docierać do przyjaciół/członków rodziny, którzy mają problem z narkotykami, bez ryzykowania własnego zdrowienia?</a:t>
            </a:r>
          </a:p>
          <a:p>
            <a:pPr marL="457200" indent="-457200">
              <a:buFont typeface="+mj-lt"/>
              <a:buAutoNum type="arabicPeriod"/>
            </a:pPr>
            <a:r>
              <a:rPr lang="pl-PL" sz="3600" dirty="0"/>
              <a:t>Struktura służb: jak uzyskać pomoc od służb NA?</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1051286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sz="4400" dirty="0"/>
              <a:t>Grupa 3</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normAutofit/>
          </a:bodyPr>
          <a:lstStyle/>
          <a:p>
            <a:pPr marL="457200" indent="-457200">
              <a:buFont typeface="+mj-lt"/>
              <a:buAutoNum type="arabicPeriod"/>
            </a:pPr>
            <a:r>
              <a:rPr lang="pl-PL" sz="3600" dirty="0"/>
              <a:t>Jak mogę zmienić swoje otoczenie społeczne i jak radzić sobie z presją rówieśników?</a:t>
            </a:r>
          </a:p>
          <a:p>
            <a:pPr marL="457200" indent="-457200">
              <a:buFont typeface="+mj-lt"/>
              <a:buAutoNum type="arabicPeriod"/>
            </a:pPr>
            <a:r>
              <a:rPr lang="pl-PL" sz="3600" dirty="0"/>
              <a:t>Co możemy zrobić   jako najmłodsi członkowie NA, gdy jesteśmy dyskryminowani we Wspólnocie NA przez starszych?</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3198799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p:txBody>
          <a:bodyPr/>
          <a:lstStyle/>
          <a:p>
            <a:r>
              <a:rPr lang="pl-PL" sz="4400" dirty="0"/>
              <a:t>Grupa 4</a:t>
            </a:r>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normAutofit fontScale="92500" lnSpcReduction="10000"/>
          </a:bodyPr>
          <a:lstStyle/>
          <a:p>
            <a:pPr marL="457200" indent="-457200">
              <a:buFont typeface="+mj-lt"/>
              <a:buAutoNum type="arabicPeriod"/>
            </a:pPr>
            <a:r>
              <a:rPr lang="pl-PL" sz="3600" dirty="0"/>
              <a:t>Moim rodzicom/opiekunom nie podoba się, że zbyt często chodzę na mityngi i zadaję z innymi zdrowiejącymi uzależnionymi. Co mogę zrobić?</a:t>
            </a:r>
          </a:p>
          <a:p>
            <a:pPr marL="457200" indent="-457200">
              <a:buFont typeface="+mj-lt"/>
              <a:buAutoNum type="arabicPeriod"/>
            </a:pPr>
            <a:r>
              <a:rPr lang="pl-PL" sz="3600" dirty="0"/>
              <a:t>Jak rozpoznaję  kiedy jest ważne, a kiedy konieczne aby zachować moją anonimowość? Jak zachowuję osobistą anonimowość na poziomie prasy, radia, filmu i innych mediach społecznościowych?</a:t>
            </a:r>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2"/>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304087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8402B-4FA4-54FA-3B76-34DD6FF339AF}"/>
              </a:ext>
            </a:extLst>
          </p:cNvPr>
          <p:cNvSpPr>
            <a:spLocks noGrp="1"/>
          </p:cNvSpPr>
          <p:nvPr>
            <p:ph type="title"/>
          </p:nvPr>
        </p:nvSpPr>
        <p:spPr>
          <a:xfrm>
            <a:off x="646111" y="452718"/>
            <a:ext cx="11231758" cy="1400530"/>
          </a:xfrm>
        </p:spPr>
        <p:txBody>
          <a:bodyPr/>
          <a:lstStyle/>
          <a:p>
            <a:pPr algn="ctr"/>
            <a:r>
              <a:rPr lang="pl-PL" sz="4400" dirty="0"/>
              <a:t>Dziękujemy </a:t>
            </a:r>
            <a:r>
              <a:rPr lang="pl-PL" sz="4400" dirty="0">
                <a:sym typeface="Wingdings" panose="05000000000000000000" pitchFamily="2" charset="2"/>
              </a:rPr>
              <a:t></a:t>
            </a:r>
            <a:endParaRPr lang="pl-PL" sz="4400" dirty="0"/>
          </a:p>
        </p:txBody>
      </p:sp>
      <p:sp>
        <p:nvSpPr>
          <p:cNvPr id="3" name="Symbol zastępczy zawartości 2">
            <a:extLst>
              <a:ext uri="{FF2B5EF4-FFF2-40B4-BE49-F238E27FC236}">
                <a16:creationId xmlns:a16="http://schemas.microsoft.com/office/drawing/2014/main" id="{819BF797-3895-35D8-0F03-E947C7B184C7}"/>
              </a:ext>
            </a:extLst>
          </p:cNvPr>
          <p:cNvSpPr>
            <a:spLocks noGrp="1"/>
          </p:cNvSpPr>
          <p:nvPr>
            <p:ph idx="1"/>
          </p:nvPr>
        </p:nvSpPr>
        <p:spPr>
          <a:xfrm>
            <a:off x="1103312" y="2052918"/>
            <a:ext cx="10774557" cy="4195481"/>
          </a:xfrm>
        </p:spPr>
        <p:txBody>
          <a:bodyPr>
            <a:normAutofit/>
          </a:bodyPr>
          <a:lstStyle/>
          <a:p>
            <a:pPr marL="0" indent="0" algn="ctr">
              <a:buNone/>
            </a:pPr>
            <a:r>
              <a:rPr lang="pl-PL" sz="2800" dirty="0"/>
              <a:t>Na podstawie warsztatu z zasobów EDM (Zgromadzenie Delegatów Europejskich) NA.</a:t>
            </a:r>
          </a:p>
          <a:p>
            <a:pPr marL="0" indent="0" algn="ctr">
              <a:buNone/>
            </a:pPr>
            <a:endParaRPr lang="pl-PL" sz="2800" dirty="0"/>
          </a:p>
          <a:p>
            <a:pPr marL="0" indent="0" algn="ctr">
              <a:buNone/>
            </a:pPr>
            <a:r>
              <a:rPr lang="pl-PL" sz="2800" dirty="0">
                <a:hlinkClick r:id="rId2"/>
              </a:rPr>
              <a:t>www.edmna.org</a:t>
            </a:r>
            <a:endParaRPr lang="pl-PL" sz="2800" dirty="0"/>
          </a:p>
          <a:p>
            <a:pPr marL="0" indent="0" algn="ctr">
              <a:buNone/>
            </a:pPr>
            <a:endParaRPr lang="pl-PL" sz="2800" dirty="0"/>
          </a:p>
          <a:p>
            <a:pPr marL="0" indent="0" algn="ctr">
              <a:buNone/>
            </a:pPr>
            <a:r>
              <a:rPr lang="pl-PL" sz="2800" dirty="0"/>
              <a:t>Modyfikacja - Komitet FD Regionu Języka Polskiego</a:t>
            </a:r>
          </a:p>
          <a:p>
            <a:pPr marL="0" indent="0" algn="ctr">
              <a:buNone/>
            </a:pPr>
            <a:endParaRPr lang="pl-PL" sz="2800" dirty="0"/>
          </a:p>
          <a:p>
            <a:pPr marL="0" indent="0" algn="ctr">
              <a:buNone/>
            </a:pPr>
            <a:endParaRPr lang="pl-PL" sz="2800" dirty="0"/>
          </a:p>
        </p:txBody>
      </p:sp>
      <p:pic>
        <p:nvPicPr>
          <p:cNvPr id="4" name="Obraz 3">
            <a:extLst>
              <a:ext uri="{FF2B5EF4-FFF2-40B4-BE49-F238E27FC236}">
                <a16:creationId xmlns:a16="http://schemas.microsoft.com/office/drawing/2014/main" id="{94F76F41-DB18-F872-B4C5-E38F02269980}"/>
              </a:ext>
            </a:extLst>
          </p:cNvPr>
          <p:cNvPicPr>
            <a:picLocks noChangeAspect="1"/>
          </p:cNvPicPr>
          <p:nvPr/>
        </p:nvPicPr>
        <p:blipFill>
          <a:blip r:embed="rId3"/>
          <a:stretch>
            <a:fillRect/>
          </a:stretch>
        </p:blipFill>
        <p:spPr>
          <a:xfrm>
            <a:off x="10504714" y="550506"/>
            <a:ext cx="570722" cy="570722"/>
          </a:xfrm>
          <a:prstGeom prst="rect">
            <a:avLst/>
          </a:prstGeom>
        </p:spPr>
      </p:pic>
    </p:spTree>
    <p:extLst>
      <p:ext uri="{BB962C8B-B14F-4D97-AF65-F5344CB8AC3E}">
        <p14:creationId xmlns:p14="http://schemas.microsoft.com/office/powerpoint/2010/main" val="4094080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J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56</TotalTime>
  <Words>708</Words>
  <Application>Microsoft Office PowerPoint</Application>
  <PresentationFormat>Panoramiczny</PresentationFormat>
  <Paragraphs>53</Paragraphs>
  <Slides>13</Slides>
  <Notes>0</Notes>
  <HiddenSlides>0</HiddenSlides>
  <MMClips>0</MMClips>
  <ScaleCrop>false</ScaleCrop>
  <HeadingPairs>
    <vt:vector size="4" baseType="variant">
      <vt:variant>
        <vt:lpstr>Motyw</vt:lpstr>
      </vt:variant>
      <vt:variant>
        <vt:i4>1</vt:i4>
      </vt:variant>
      <vt:variant>
        <vt:lpstr>Tytuły slajdów</vt:lpstr>
      </vt:variant>
      <vt:variant>
        <vt:i4>13</vt:i4>
      </vt:variant>
    </vt:vector>
  </HeadingPairs>
  <TitlesOfParts>
    <vt:vector size="14" baseType="lpstr">
      <vt:lpstr>Jon</vt:lpstr>
      <vt:lpstr>Dla młodych uzależnionych</vt:lpstr>
      <vt:lpstr>Tradycja jedenasta</vt:lpstr>
      <vt:lpstr>Tradycja jedenasta</vt:lpstr>
      <vt:lpstr>Tradycja jedenasta - pytanie</vt:lpstr>
      <vt:lpstr>Tradycja dwunasta</vt:lpstr>
      <vt:lpstr>Tradycja dwunasta</vt:lpstr>
      <vt:lpstr>Tradycja dwunasta - pytanie</vt:lpstr>
      <vt:lpstr>Przygotowanie</vt:lpstr>
      <vt:lpstr>Grupa 1</vt:lpstr>
      <vt:lpstr>Grupa 2</vt:lpstr>
      <vt:lpstr>Grupa 3</vt:lpstr>
      <vt:lpstr>Grupa 4</vt:lpstr>
      <vt:lpstr>Dziękujemy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Dla młodych uzależnionych</dc:title>
  <dc:creator>NA Toruń</dc:creator>
  <cp:lastModifiedBy>Marcin Bąba</cp:lastModifiedBy>
  <cp:revision>7</cp:revision>
  <dcterms:created xsi:type="dcterms:W3CDTF">2023-01-05T19:29:30Z</dcterms:created>
  <dcterms:modified xsi:type="dcterms:W3CDTF">2023-02-05T18:06:37Z</dcterms:modified>
</cp:coreProperties>
</file>